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6"/>
  </p:sldMasterIdLst>
  <p:notesMasterIdLst>
    <p:notesMasterId r:id="rId20"/>
  </p:notesMasterIdLst>
  <p:handoutMasterIdLst>
    <p:handoutMasterId r:id="rId21"/>
  </p:handoutMasterIdLst>
  <p:sldIdLst>
    <p:sldId id="735" r:id="rId7"/>
    <p:sldId id="743" r:id="rId8"/>
    <p:sldId id="791" r:id="rId9"/>
    <p:sldId id="786" r:id="rId10"/>
    <p:sldId id="787" r:id="rId11"/>
    <p:sldId id="790" r:id="rId12"/>
    <p:sldId id="793" r:id="rId13"/>
    <p:sldId id="788" r:id="rId14"/>
    <p:sldId id="797" r:id="rId15"/>
    <p:sldId id="771" r:id="rId16"/>
    <p:sldId id="796" r:id="rId17"/>
    <p:sldId id="794" r:id="rId18"/>
    <p:sldId id="775" r:id="rId19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Martynenko" initials="AM" lastIdx="7" clrIdx="0">
    <p:extLst/>
  </p:cmAuthor>
  <p:cmAuthor id="2" name="Irina Dogadina" initials="ID" lastIdx="1" clrIdx="1">
    <p:extLst>
      <p:ext uri="{19B8F6BF-5375-455C-9EA6-DF929625EA0E}">
        <p15:presenceInfo xmlns:p15="http://schemas.microsoft.com/office/powerpoint/2012/main" userId="Irina Dog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EEBC7F"/>
    <a:srgbClr val="D4D4D4"/>
    <a:srgbClr val="F7DDBF"/>
    <a:srgbClr val="FBFBFB"/>
    <a:srgbClr val="008E22"/>
    <a:srgbClr val="797600"/>
    <a:srgbClr val="BFBD00"/>
    <a:srgbClr val="004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51" autoAdjust="0"/>
  </p:normalViewPr>
  <p:slideViewPr>
    <p:cSldViewPr snapToGrid="0" showGuides="1">
      <p:cViewPr varScale="1">
        <p:scale>
          <a:sx n="72" d="100"/>
          <a:sy n="72" d="100"/>
        </p:scale>
        <p:origin x="5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04" y="84"/>
      </p:cViewPr>
      <p:guideLst/>
    </p:cSldViewPr>
  </p:notesViewPr>
  <p:gridSpacing cx="59999" cy="59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783882783882783"/>
          <c:y val="0.10915492957746478"/>
          <c:w val="0.54432234432234428"/>
          <c:h val="0.815140845070422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C0C0C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93C-49F6-8FB5-594006E262FA}"/>
              </c:ext>
            </c:extLst>
          </c:dPt>
          <c:dLbls>
            <c:dLbl>
              <c:idx val="0"/>
              <c:layout>
                <c:manualLayout>
                  <c:x val="0"/>
                  <c:y val="-0.18720657276995306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93C-49F6-8FB5-594006E262FA}"/>
                </c:ext>
              </c:extLst>
            </c:dLbl>
            <c:dLbl>
              <c:idx val="1"/>
              <c:layout>
                <c:manualLayout>
                  <c:x val="0"/>
                  <c:y val="-0.4407276995305164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93C-49F6-8FB5-594006E262F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361.91899999999998</c:v>
                </c:pt>
                <c:pt idx="1">
                  <c:v>960.11199999999997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3C-49F6-8FB5-594006E26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0103336"/>
        <c:axId val="1"/>
      </c:barChart>
      <c:catAx>
        <c:axId val="8401033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60.11199999999997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01033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31213872832371"/>
          <c:y val="6.1959654178674349E-2"/>
          <c:w val="0.59421965317919079"/>
          <c:h val="0.876080691642651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606147934678193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8BD-4F75-888A-2B4709EB54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BD-4F75-888A-2B4709EB5451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9.6061479346781938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  <a:sym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8BD-4F75-888A-2B4709EB54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</c:f>
              <c:numCache>
                <c:formatCode>General</c:formatCode>
                <c:ptCount val="1"/>
                <c:pt idx="0">
                  <c:v>63.809999999999995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BD-4F75-888A-2B4709EB5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97527704"/>
        <c:axId val="1"/>
      </c:barChart>
      <c:catAx>
        <c:axId val="109752770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94.9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975277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484261501210655"/>
          <c:y val="0.18883248730964466"/>
          <c:w val="0.18983050847457628"/>
          <c:h val="0.6802030456852792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 w="9525" cmpd="sng" algn="ctr">
              <a:solidFill>
                <a:schemeClr val="bg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-0.39796954314720812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2AE-4FB9-8E8A-7AE2D8B592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15046.4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AE-4FB9-8E8A-7AE2D8B592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0109896"/>
        <c:axId val="1"/>
      </c:barChart>
      <c:catAx>
        <c:axId val="8401098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046.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01098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531135531135533"/>
          <c:y val="0.17613636363636365"/>
          <c:w val="0.28864468864468862"/>
          <c:h val="0.7017045454545454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043560606060606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F4B-4515-B6DF-BA52D4900CF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</c:f>
              <c:numCache>
                <c:formatCode>General</c:formatCode>
                <c:ptCount val="1"/>
                <c:pt idx="0">
                  <c:v>598.19299999999998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B-4515-B6DF-BA52D4900C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698531696"/>
        <c:axId val="1"/>
      </c:barChart>
      <c:catAx>
        <c:axId val="6985316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98.19299999999998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69853169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78820375335121"/>
          <c:y val="0.19766206163655686"/>
          <c:w val="0.35442359249329758"/>
          <c:h val="0.665249734325185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64D6E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836344314558979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B83-43E3-AD09-5E027A642D27}"/>
                </c:ext>
              </c:extLst>
            </c:dLbl>
            <c:dLbl>
              <c:idx val="1"/>
              <c:layout>
                <c:manualLayout>
                  <c:x val="0"/>
                  <c:y val="-0.39319872476089268"/>
                </c:manualLayout>
              </c:layout>
              <c:numFmt formatCode="0.00;&quot;-&quot;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B83-43E3-AD09-5E027A642D2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5605.91</c:v>
                </c:pt>
                <c:pt idx="1">
                  <c:v>5774.24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83-43E3-AD09-5E027A642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92174136"/>
        <c:axId val="1"/>
      </c:barChart>
      <c:catAx>
        <c:axId val="7921741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774.2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921741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399781540142E-2"/>
          <c:y val="9.8049551924090664E-2"/>
          <c:w val="0.943200436919716"/>
          <c:h val="0.8339483394833948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4702161307327359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159-4F0D-AF77-1B4506B9FF18}"/>
                </c:ext>
              </c:extLst>
            </c:dLbl>
            <c:dLbl>
              <c:idx val="1"/>
              <c:layout>
                <c:manualLayout>
                  <c:x val="0"/>
                  <c:y val="-0.3278861360042171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E159-4F0D-AF77-1B4506B9FF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132854.1</c:v>
                </c:pt>
                <c:pt idx="1">
                  <c:v>94888.2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59-4F0D-AF77-1B4506B9FF18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062730627306273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E159-4F0D-AF77-1B4506B9FF18}"/>
                </c:ext>
              </c:extLst>
            </c:dLbl>
            <c:dLbl>
              <c:idx val="1"/>
              <c:layout>
                <c:manualLayout>
                  <c:x val="0"/>
                  <c:y val="-0.2303637322087506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E159-4F0D-AF77-1B4506B9FF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Sheet1!$A$2:$B$2</c:f>
              <c:numCache>
                <c:formatCode>General</c:formatCode>
                <c:ptCount val="2"/>
                <c:pt idx="0">
                  <c:v>88101.3</c:v>
                </c:pt>
                <c:pt idx="1">
                  <c:v>63810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59-4F0D-AF77-1B4506B9FF18}"/>
            </c:ext>
          </c:extLst>
        </c:ser>
        <c:ser>
          <c:idx val="2"/>
          <c:order val="2"/>
          <c:spPr>
            <a:solidFill>
              <a:srgbClr val="C0C0C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1707959936742224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E159-4F0D-AF77-1B4506B9FF18}"/>
                </c:ext>
              </c:extLst>
            </c:dLbl>
            <c:dLbl>
              <c:idx val="1"/>
              <c:layout>
                <c:manualLayout>
                  <c:x val="0"/>
                  <c:y val="-0.1275698471270427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159-4F0D-AF77-1B4506B9FF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Sheet1!$A$3:$B$3</c:f>
              <c:numCache>
                <c:formatCode>General</c:formatCode>
                <c:ptCount val="2"/>
                <c:pt idx="0">
                  <c:v>44752.800000000003</c:v>
                </c:pt>
                <c:pt idx="1">
                  <c:v>31078.2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59-4F0D-AF77-1B4506B9F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97358960"/>
        <c:axId val="1"/>
      </c:barChart>
      <c:catAx>
        <c:axId val="10973589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32854.1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973589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79215930304917E-2"/>
          <c:y val="0.13478260869565217"/>
          <c:w val="0.96764156813939017"/>
          <c:h val="0.7717391304347825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E46C0A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34347826086956523"/>
                </c:manualLayout>
              </c:layout>
              <c:numFmt formatCode="0.00;&quot;-&quot;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6673-4565-9230-F927129761C1}"/>
                </c:ext>
              </c:extLst>
            </c:dLbl>
            <c:dLbl>
              <c:idx val="1"/>
              <c:layout>
                <c:manualLayout>
                  <c:x val="0"/>
                  <c:y val="-0.35942028985507246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6673-4565-9230-F927129761C1}"/>
                </c:ext>
              </c:extLst>
            </c:dLbl>
            <c:dLbl>
              <c:idx val="2"/>
              <c:layout>
                <c:manualLayout>
                  <c:x val="0"/>
                  <c:y val="-0.418115942028985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673-4565-9230-F927129761C1}"/>
                </c:ext>
              </c:extLst>
            </c:dLbl>
            <c:dLbl>
              <c:idx val="3"/>
              <c:layout>
                <c:manualLayout>
                  <c:x val="0"/>
                  <c:y val="-0.42028985507246375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6673-4565-9230-F927129761C1}"/>
                </c:ext>
              </c:extLst>
            </c:dLbl>
            <c:dLbl>
              <c:idx val="4"/>
              <c:layout>
                <c:manualLayout>
                  <c:x val="0"/>
                  <c:y val="-0.42753623188405798"/>
                </c:manualLayout>
              </c:layout>
              <c:numFmt formatCode="0;&quot;-&quot;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6673-4565-9230-F927129761C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5475.16</c:v>
                </c:pt>
                <c:pt idx="1">
                  <c:v>5774</c:v>
                </c:pt>
                <c:pt idx="2">
                  <c:v>6832</c:v>
                </c:pt>
                <c:pt idx="3">
                  <c:v>6878</c:v>
                </c:pt>
                <c:pt idx="4">
                  <c:v>6993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73-4565-9230-F92712976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22953352"/>
        <c:axId val="1"/>
      </c:barChart>
      <c:catAx>
        <c:axId val="82295335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99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229533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79215930304917E-2"/>
          <c:y val="0.1170547514159849"/>
          <c:w val="0.96764156813939017"/>
          <c:h val="0.801762114537444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96969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4367526746381372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3F99-499D-AB6F-9D2281F72C5F}"/>
                </c:ext>
              </c:extLst>
            </c:dLbl>
            <c:dLbl>
              <c:idx val="1"/>
              <c:layout>
                <c:manualLayout>
                  <c:x val="0"/>
                  <c:y val="-0.3480176211453744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F99-499D-AB6F-9D2281F72C5F}"/>
                </c:ext>
              </c:extLst>
            </c:dLbl>
            <c:dLbl>
              <c:idx val="2"/>
              <c:layout>
                <c:manualLayout>
                  <c:x val="0"/>
                  <c:y val="-0.34738829452485842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3F99-499D-AB6F-9D2281F72C5F}"/>
                </c:ext>
              </c:extLst>
            </c:dLbl>
            <c:dLbl>
              <c:idx val="3"/>
              <c:layout>
                <c:manualLayout>
                  <c:x val="0"/>
                  <c:y val="-0.34801762114537443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F99-499D-AB6F-9D2281F72C5F}"/>
                </c:ext>
              </c:extLst>
            </c:dLbl>
            <c:dLbl>
              <c:idx val="4"/>
              <c:layout>
                <c:manualLayout>
                  <c:x val="0"/>
                  <c:y val="-0.39081183134046571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9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3F99-499D-AB6F-9D2281F72C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Sheet1!$A$1:$E$1</c:f>
              <c:numCache>
                <c:formatCode>General</c:formatCode>
                <c:ptCount val="5"/>
                <c:pt idx="0">
                  <c:v>83.5</c:v>
                </c:pt>
                <c:pt idx="1">
                  <c:v>65</c:v>
                </c:pt>
                <c:pt idx="2">
                  <c:v>64.900000000000006</c:v>
                </c:pt>
                <c:pt idx="3">
                  <c:v>65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99-499D-AB6F-9D2281F72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773254800"/>
        <c:axId val="1"/>
      </c:barChart>
      <c:catAx>
        <c:axId val="77325480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83.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7325480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120042-DE19-4A60-A65E-D372A0AD7D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D589F5-B5B1-4C39-AF4D-B7FD66FF2E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F38C-7FED-4B93-A934-AE2D2B1F54F8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87EA78-F1EE-447D-BF02-8591EAF592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B45A96-9915-40E5-8CA7-93EBEEC71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21E4C-C986-4718-9D9E-614AF5FF5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9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F4B1-53BF-4CEB-935B-B85CBB7C7FFD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65938-7C47-44BA-8EE7-44C4AA1CF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0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0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0.jpeg"/><Relationship Id="rId2" Type="http://schemas.openxmlformats.org/officeDocument/2006/relationships/tags" Target="../tags/tag2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0.jpeg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10.jpeg"/><Relationship Id="rId2" Type="http://schemas.openxmlformats.org/officeDocument/2006/relationships/tags" Target="../tags/tag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0.jpeg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0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0.jpeg"/><Relationship Id="rId2" Type="http://schemas.openxmlformats.org/officeDocument/2006/relationships/tags" Target="../tags/tag3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0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3.jpeg"/><Relationship Id="rId2" Type="http://schemas.openxmlformats.org/officeDocument/2006/relationships/tags" Target="../tags/tag3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0.jpeg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10.jpeg"/><Relationship Id="rId2" Type="http://schemas.openxmlformats.org/officeDocument/2006/relationships/tags" Target="../tags/tag3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0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0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002978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33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18864" r="7004" b="8345"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03048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46135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2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996896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7327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0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14914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97973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4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" y="1614488"/>
            <a:ext cx="3752850" cy="45370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9" y="1614488"/>
            <a:ext cx="7974012" cy="453707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1471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555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1219200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11560173" cy="16669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52659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4374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8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5825"/>
            <a:ext cx="4070350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7"/>
            <a:ext cx="11560173" cy="16652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217988" y="3425825"/>
            <a:ext cx="375761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123238" y="3425825"/>
            <a:ext cx="4068762" cy="272573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pic>
        <p:nvPicPr>
          <p:cNvPr id="12" name="Рисунок 11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35283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222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5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6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7499" y="1614488"/>
            <a:ext cx="5705475" cy="45370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pic>
        <p:nvPicPr>
          <p:cNvPr id="10" name="Рисунок 9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8388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pict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8035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099550" y="1614488"/>
            <a:ext cx="3092450" cy="453707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 vert="horz" lIns="0" tIns="0" rIns="0" bIns="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ru-RU" dirty="0"/>
            </a:lvl1pPr>
          </a:lstStyle>
          <a:p>
            <a:pPr lvl="0"/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70612" y="2522538"/>
            <a:ext cx="2778125" cy="433546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lang="en-US" sz="1800" b="0" dirty="0">
                <a:solidFill>
                  <a:schemeClr val="tx1"/>
                </a:solidFill>
              </a:defRPr>
            </a:lvl1pPr>
          </a:lstStyle>
          <a:p>
            <a:pPr marL="145792" lvl="0" indent="-145792"/>
            <a:r>
              <a:rPr lang="en-US" dirty="0"/>
              <a:t>Click to insert picture</a:t>
            </a:r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403872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466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857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3812" y="1614488"/>
            <a:ext cx="1800225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219046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3243263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71140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066298" y="1614488"/>
            <a:ext cx="1800000" cy="1698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90900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3812" y="3425825"/>
            <a:ext cx="1800225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219046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2432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71140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10066298" y="3425825"/>
            <a:ext cx="18000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9090025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21525" y="1614491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9763" y="3425828"/>
            <a:ext cx="828000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  <p:pic>
        <p:nvPicPr>
          <p:cNvPr id="28" name="Рисунок 27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67681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4862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02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97515" y="1614488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46925" y="1614488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97515" y="3429792"/>
            <a:ext cx="4725459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146925" y="3429792"/>
            <a:ext cx="4726800" cy="169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145792" lvl="0" indent="-145792" algn="l" defTabSz="583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/>
              <a:t>Click to insert text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67438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145792" marR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45792" marR="0" lvl="0" indent="-145792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28" hasCustomPrompt="1"/>
          </p:nvPr>
        </p:nvSpPr>
        <p:spPr>
          <a:xfrm>
            <a:off x="317500" y="1614491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 dirty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317500" y="3429795"/>
            <a:ext cx="828675" cy="908048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200" b="0"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583170" rtl="0" eaLnBrk="1" fontAlgn="auto" latinLnBrk="0" hangingPunct="1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Picture</a:t>
            </a:r>
          </a:p>
        </p:txBody>
      </p:sp>
      <p:pic>
        <p:nvPicPr>
          <p:cNvPr id="13" name="Рисунок 12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42851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27399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06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en-US" sz="18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18864" r="7004" b="8345"/>
          <a:stretch/>
        </p:blipFill>
        <p:spPr>
          <a:xfrm>
            <a:off x="0" y="0"/>
            <a:ext cx="12192000" cy="688022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0" y="-1"/>
            <a:ext cx="12192000" cy="6880225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58000"/>
                </a:srgbClr>
              </a:gs>
              <a:gs pos="44000">
                <a:srgbClr val="000000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3033" y="5243514"/>
            <a:ext cx="5701529" cy="9080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23033" y="1614489"/>
            <a:ext cx="5701529" cy="18113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  <a:lvl2pPr marL="291586" indent="0">
              <a:buNone/>
              <a:defRPr>
                <a:solidFill>
                  <a:schemeClr val="bg1"/>
                </a:solidFill>
              </a:defRPr>
            </a:lvl2pPr>
            <a:lvl3pPr marL="583171" indent="0">
              <a:buNone/>
              <a:defRPr>
                <a:solidFill>
                  <a:schemeClr val="bg1"/>
                </a:solidFill>
              </a:defRPr>
            </a:lvl3pPr>
            <a:lvl4pPr marL="874756" indent="0">
              <a:buNone/>
              <a:defRPr>
                <a:solidFill>
                  <a:schemeClr val="bg1"/>
                </a:solidFill>
              </a:defRPr>
            </a:lvl4pPr>
            <a:lvl5pPr marL="1166341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title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23034" y="191783"/>
            <a:ext cx="2920832" cy="1139078"/>
            <a:chOff x="314326" y="209071"/>
            <a:chExt cx="3168670" cy="1235732"/>
          </a:xfrm>
          <a:solidFill>
            <a:schemeClr val="bg1"/>
          </a:solidFill>
        </p:grpSpPr>
        <p:grpSp>
          <p:nvGrpSpPr>
            <p:cNvPr id="35" name="Group 34"/>
            <p:cNvGrpSpPr/>
            <p:nvPr userDrawn="1"/>
          </p:nvGrpSpPr>
          <p:grpSpPr>
            <a:xfrm>
              <a:off x="314326" y="641439"/>
              <a:ext cx="3168670" cy="370998"/>
              <a:chOff x="2124054" y="767433"/>
              <a:chExt cx="4269265" cy="499859"/>
            </a:xfrm>
            <a:grpFill/>
          </p:grpSpPr>
          <p:sp>
            <p:nvSpPr>
              <p:cNvPr id="78" name="Freeform 18"/>
              <p:cNvSpPr>
                <a:spLocks noEditPoints="1"/>
              </p:cNvSpPr>
              <p:nvPr userDrawn="1"/>
            </p:nvSpPr>
            <p:spPr bwMode="auto">
              <a:xfrm>
                <a:off x="2124054" y="776181"/>
                <a:ext cx="42738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3 w 142"/>
                  <a:gd name="T19" fmla="*/ 34 h 160"/>
                  <a:gd name="T20" fmla="*/ 133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3" y="21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9" name="Freeform 19"/>
              <p:cNvSpPr>
                <a:spLocks/>
              </p:cNvSpPr>
              <p:nvPr userDrawn="1"/>
            </p:nvSpPr>
            <p:spPr bwMode="auto">
              <a:xfrm>
                <a:off x="2622907" y="776181"/>
                <a:ext cx="372396" cy="481114"/>
              </a:xfrm>
              <a:custGeom>
                <a:avLst/>
                <a:gdLst>
                  <a:gd name="T0" fmla="*/ 298 w 298"/>
                  <a:gd name="T1" fmla="*/ 385 h 385"/>
                  <a:gd name="T2" fmla="*/ 0 w 298"/>
                  <a:gd name="T3" fmla="*/ 385 h 385"/>
                  <a:gd name="T4" fmla="*/ 0 w 298"/>
                  <a:gd name="T5" fmla="*/ 0 h 385"/>
                  <a:gd name="T6" fmla="*/ 294 w 298"/>
                  <a:gd name="T7" fmla="*/ 0 h 385"/>
                  <a:gd name="T8" fmla="*/ 294 w 298"/>
                  <a:gd name="T9" fmla="*/ 65 h 385"/>
                  <a:gd name="T10" fmla="*/ 91 w 298"/>
                  <a:gd name="T11" fmla="*/ 65 h 385"/>
                  <a:gd name="T12" fmla="*/ 91 w 298"/>
                  <a:gd name="T13" fmla="*/ 154 h 385"/>
                  <a:gd name="T14" fmla="*/ 274 w 298"/>
                  <a:gd name="T15" fmla="*/ 154 h 385"/>
                  <a:gd name="T16" fmla="*/ 274 w 298"/>
                  <a:gd name="T17" fmla="*/ 219 h 385"/>
                  <a:gd name="T18" fmla="*/ 91 w 298"/>
                  <a:gd name="T19" fmla="*/ 219 h 385"/>
                  <a:gd name="T20" fmla="*/ 91 w 298"/>
                  <a:gd name="T21" fmla="*/ 320 h 385"/>
                  <a:gd name="T22" fmla="*/ 298 w 298"/>
                  <a:gd name="T23" fmla="*/ 320 h 385"/>
                  <a:gd name="T24" fmla="*/ 298 w 298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385">
                    <a:moveTo>
                      <a:pt x="298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1" y="65"/>
                    </a:lnTo>
                    <a:lnTo>
                      <a:pt x="91" y="154"/>
                    </a:lnTo>
                    <a:lnTo>
                      <a:pt x="274" y="154"/>
                    </a:lnTo>
                    <a:lnTo>
                      <a:pt x="274" y="219"/>
                    </a:lnTo>
                    <a:lnTo>
                      <a:pt x="91" y="219"/>
                    </a:lnTo>
                    <a:lnTo>
                      <a:pt x="91" y="320"/>
                    </a:lnTo>
                    <a:lnTo>
                      <a:pt x="298" y="320"/>
                    </a:lnTo>
                    <a:lnTo>
                      <a:pt x="298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0" name="Freeform 20"/>
              <p:cNvSpPr>
                <a:spLocks/>
              </p:cNvSpPr>
              <p:nvPr userDrawn="1"/>
            </p:nvSpPr>
            <p:spPr bwMode="auto">
              <a:xfrm>
                <a:off x="3076292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1 w 131"/>
                  <a:gd name="T7" fmla="*/ 156 h 166"/>
                  <a:gd name="T8" fmla="*/ 89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1 w 131"/>
                  <a:gd name="T17" fmla="*/ 138 h 166"/>
                  <a:gd name="T18" fmla="*/ 93 w 131"/>
                  <a:gd name="T19" fmla="*/ 122 h 166"/>
                  <a:gd name="T20" fmla="*/ 93 w 131"/>
                  <a:gd name="T21" fmla="*/ 111 h 166"/>
                  <a:gd name="T22" fmla="*/ 89 w 131"/>
                  <a:gd name="T23" fmla="*/ 100 h 166"/>
                  <a:gd name="T24" fmla="*/ 72 w 131"/>
                  <a:gd name="T25" fmla="*/ 95 h 166"/>
                  <a:gd name="T26" fmla="*/ 53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8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2 w 131"/>
                  <a:gd name="T41" fmla="*/ 28 h 166"/>
                  <a:gd name="T42" fmla="*/ 46 w 131"/>
                  <a:gd name="T43" fmla="*/ 31 h 166"/>
                  <a:gd name="T44" fmla="*/ 39 w 131"/>
                  <a:gd name="T45" fmla="*/ 42 h 166"/>
                  <a:gd name="T46" fmla="*/ 39 w 131"/>
                  <a:gd name="T47" fmla="*/ 53 h 166"/>
                  <a:gd name="T48" fmla="*/ 60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30" y="135"/>
                      <a:pt x="126" y="141"/>
                    </a:cubicBezTo>
                    <a:cubicBezTo>
                      <a:pt x="123" y="148"/>
                      <a:pt x="118" y="153"/>
                      <a:pt x="111" y="156"/>
                    </a:cubicBezTo>
                    <a:cubicBezTo>
                      <a:pt x="104" y="160"/>
                      <a:pt x="97" y="162"/>
                      <a:pt x="89" y="163"/>
                    </a:cubicBezTo>
                    <a:cubicBezTo>
                      <a:pt x="81" y="165"/>
                      <a:pt x="71" y="166"/>
                      <a:pt x="60" y="166"/>
                    </a:cubicBezTo>
                    <a:cubicBezTo>
                      <a:pt x="45" y="166"/>
                      <a:pt x="26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1" y="136"/>
                      <a:pt x="50" y="138"/>
                      <a:pt x="61" y="138"/>
                    </a:cubicBezTo>
                    <a:cubicBezTo>
                      <a:pt x="82" y="138"/>
                      <a:pt x="93" y="133"/>
                      <a:pt x="93" y="122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6"/>
                      <a:pt x="91" y="103"/>
                      <a:pt x="89" y="100"/>
                    </a:cubicBezTo>
                    <a:cubicBezTo>
                      <a:pt x="86" y="96"/>
                      <a:pt x="80" y="95"/>
                      <a:pt x="72" y="95"/>
                    </a:cubicBezTo>
                    <a:cubicBezTo>
                      <a:pt x="53" y="95"/>
                      <a:pt x="53" y="95"/>
                      <a:pt x="53" y="95"/>
                    </a:cubicBezTo>
                    <a:cubicBezTo>
                      <a:pt x="18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8" y="10"/>
                    </a:cubicBezTo>
                    <a:cubicBezTo>
                      <a:pt x="29" y="4"/>
                      <a:pt x="48" y="0"/>
                      <a:pt x="73" y="0"/>
                    </a:cubicBezTo>
                    <a:cubicBezTo>
                      <a:pt x="86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2" y="28"/>
                    </a:cubicBezTo>
                    <a:cubicBezTo>
                      <a:pt x="59" y="28"/>
                      <a:pt x="51" y="29"/>
                      <a:pt x="46" y="31"/>
                    </a:cubicBezTo>
                    <a:cubicBezTo>
                      <a:pt x="41" y="33"/>
                      <a:pt x="39" y="37"/>
                      <a:pt x="39" y="42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39" y="62"/>
                      <a:pt x="46" y="66"/>
                      <a:pt x="60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8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1" name="Freeform 21"/>
              <p:cNvSpPr>
                <a:spLocks noEditPoints="1"/>
              </p:cNvSpPr>
              <p:nvPr userDrawn="1"/>
            </p:nvSpPr>
            <p:spPr bwMode="auto">
              <a:xfrm>
                <a:off x="3549399" y="767433"/>
                <a:ext cx="458622" cy="499859"/>
              </a:xfrm>
              <a:custGeom>
                <a:avLst/>
                <a:gdLst>
                  <a:gd name="T0" fmla="*/ 152 w 152"/>
                  <a:gd name="T1" fmla="*/ 49 h 166"/>
                  <a:gd name="T2" fmla="*/ 152 w 152"/>
                  <a:gd name="T3" fmla="*/ 119 h 166"/>
                  <a:gd name="T4" fmla="*/ 145 w 152"/>
                  <a:gd name="T5" fmla="*/ 142 h 166"/>
                  <a:gd name="T6" fmla="*/ 125 w 152"/>
                  <a:gd name="T7" fmla="*/ 157 h 166"/>
                  <a:gd name="T8" fmla="*/ 101 w 152"/>
                  <a:gd name="T9" fmla="*/ 164 h 166"/>
                  <a:gd name="T10" fmla="*/ 75 w 152"/>
                  <a:gd name="T11" fmla="*/ 166 h 166"/>
                  <a:gd name="T12" fmla="*/ 51 w 152"/>
                  <a:gd name="T13" fmla="*/ 164 h 166"/>
                  <a:gd name="T14" fmla="*/ 27 w 152"/>
                  <a:gd name="T15" fmla="*/ 158 h 166"/>
                  <a:gd name="T16" fmla="*/ 7 w 152"/>
                  <a:gd name="T17" fmla="*/ 144 h 166"/>
                  <a:gd name="T18" fmla="*/ 0 w 152"/>
                  <a:gd name="T19" fmla="*/ 119 h 166"/>
                  <a:gd name="T20" fmla="*/ 0 w 152"/>
                  <a:gd name="T21" fmla="*/ 49 h 166"/>
                  <a:gd name="T22" fmla="*/ 5 w 152"/>
                  <a:gd name="T23" fmla="*/ 27 h 166"/>
                  <a:gd name="T24" fmla="*/ 18 w 152"/>
                  <a:gd name="T25" fmla="*/ 13 h 166"/>
                  <a:gd name="T26" fmla="*/ 37 w 152"/>
                  <a:gd name="T27" fmla="*/ 5 h 166"/>
                  <a:gd name="T28" fmla="*/ 57 w 152"/>
                  <a:gd name="T29" fmla="*/ 1 h 166"/>
                  <a:gd name="T30" fmla="*/ 75 w 152"/>
                  <a:gd name="T31" fmla="*/ 0 h 166"/>
                  <a:gd name="T32" fmla="*/ 94 w 152"/>
                  <a:gd name="T33" fmla="*/ 1 h 166"/>
                  <a:gd name="T34" fmla="*/ 114 w 152"/>
                  <a:gd name="T35" fmla="*/ 5 h 166"/>
                  <a:gd name="T36" fmla="*/ 133 w 152"/>
                  <a:gd name="T37" fmla="*/ 13 h 166"/>
                  <a:gd name="T38" fmla="*/ 146 w 152"/>
                  <a:gd name="T39" fmla="*/ 27 h 166"/>
                  <a:gd name="T40" fmla="*/ 152 w 152"/>
                  <a:gd name="T41" fmla="*/ 49 h 166"/>
                  <a:gd name="T42" fmla="*/ 113 w 152"/>
                  <a:gd name="T43" fmla="*/ 119 h 166"/>
                  <a:gd name="T44" fmla="*/ 113 w 152"/>
                  <a:gd name="T45" fmla="*/ 49 h 166"/>
                  <a:gd name="T46" fmla="*/ 104 w 152"/>
                  <a:gd name="T47" fmla="*/ 32 h 166"/>
                  <a:gd name="T48" fmla="*/ 76 w 152"/>
                  <a:gd name="T49" fmla="*/ 28 h 166"/>
                  <a:gd name="T50" fmla="*/ 47 w 152"/>
                  <a:gd name="T51" fmla="*/ 32 h 166"/>
                  <a:gd name="T52" fmla="*/ 38 w 152"/>
                  <a:gd name="T53" fmla="*/ 49 h 166"/>
                  <a:gd name="T54" fmla="*/ 38 w 152"/>
                  <a:gd name="T55" fmla="*/ 119 h 166"/>
                  <a:gd name="T56" fmla="*/ 41 w 152"/>
                  <a:gd name="T57" fmla="*/ 129 h 166"/>
                  <a:gd name="T58" fmla="*/ 51 w 152"/>
                  <a:gd name="T59" fmla="*/ 135 h 166"/>
                  <a:gd name="T60" fmla="*/ 62 w 152"/>
                  <a:gd name="T61" fmla="*/ 138 h 166"/>
                  <a:gd name="T62" fmla="*/ 76 w 152"/>
                  <a:gd name="T63" fmla="*/ 138 h 166"/>
                  <a:gd name="T64" fmla="*/ 90 w 152"/>
                  <a:gd name="T65" fmla="*/ 138 h 166"/>
                  <a:gd name="T66" fmla="*/ 101 w 152"/>
                  <a:gd name="T67" fmla="*/ 135 h 166"/>
                  <a:gd name="T68" fmla="*/ 110 w 152"/>
                  <a:gd name="T69" fmla="*/ 129 h 166"/>
                  <a:gd name="T70" fmla="*/ 113 w 152"/>
                  <a:gd name="T71" fmla="*/ 11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6">
                    <a:moveTo>
                      <a:pt x="152" y="49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49" y="136"/>
                      <a:pt x="145" y="142"/>
                    </a:cubicBezTo>
                    <a:cubicBezTo>
                      <a:pt x="140" y="149"/>
                      <a:pt x="133" y="154"/>
                      <a:pt x="125" y="157"/>
                    </a:cubicBezTo>
                    <a:cubicBezTo>
                      <a:pt x="117" y="160"/>
                      <a:pt x="109" y="162"/>
                      <a:pt x="101" y="164"/>
                    </a:cubicBezTo>
                    <a:cubicBezTo>
                      <a:pt x="93" y="165"/>
                      <a:pt x="84" y="166"/>
                      <a:pt x="75" y="166"/>
                    </a:cubicBezTo>
                    <a:cubicBezTo>
                      <a:pt x="67" y="166"/>
                      <a:pt x="59" y="165"/>
                      <a:pt x="51" y="164"/>
                    </a:cubicBezTo>
                    <a:cubicBezTo>
                      <a:pt x="44" y="163"/>
                      <a:pt x="36" y="161"/>
                      <a:pt x="27" y="158"/>
                    </a:cubicBezTo>
                    <a:cubicBezTo>
                      <a:pt x="19" y="155"/>
                      <a:pt x="12" y="150"/>
                      <a:pt x="7" y="144"/>
                    </a:cubicBezTo>
                    <a:cubicBezTo>
                      <a:pt x="2" y="137"/>
                      <a:pt x="0" y="129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1"/>
                      <a:pt x="1" y="34"/>
                      <a:pt x="5" y="27"/>
                    </a:cubicBezTo>
                    <a:cubicBezTo>
                      <a:pt x="9" y="21"/>
                      <a:pt x="13" y="16"/>
                      <a:pt x="18" y="13"/>
                    </a:cubicBezTo>
                    <a:cubicBezTo>
                      <a:pt x="24" y="10"/>
                      <a:pt x="30" y="7"/>
                      <a:pt x="37" y="5"/>
                    </a:cubicBezTo>
                    <a:cubicBezTo>
                      <a:pt x="45" y="3"/>
                      <a:pt x="51" y="2"/>
                      <a:pt x="57" y="1"/>
                    </a:cubicBezTo>
                    <a:cubicBezTo>
                      <a:pt x="63" y="1"/>
                      <a:pt x="69" y="0"/>
                      <a:pt x="75" y="0"/>
                    </a:cubicBezTo>
                    <a:cubicBezTo>
                      <a:pt x="82" y="0"/>
                      <a:pt x="88" y="1"/>
                      <a:pt x="94" y="1"/>
                    </a:cubicBezTo>
                    <a:cubicBezTo>
                      <a:pt x="100" y="2"/>
                      <a:pt x="107" y="3"/>
                      <a:pt x="114" y="5"/>
                    </a:cubicBezTo>
                    <a:cubicBezTo>
                      <a:pt x="121" y="7"/>
                      <a:pt x="128" y="10"/>
                      <a:pt x="133" y="13"/>
                    </a:cubicBezTo>
                    <a:cubicBezTo>
                      <a:pt x="138" y="16"/>
                      <a:pt x="143" y="21"/>
                      <a:pt x="146" y="27"/>
                    </a:cubicBezTo>
                    <a:cubicBezTo>
                      <a:pt x="150" y="33"/>
                      <a:pt x="152" y="41"/>
                      <a:pt x="152" y="49"/>
                    </a:cubicBezTo>
                    <a:close/>
                    <a:moveTo>
                      <a:pt x="113" y="119"/>
                    </a:moveTo>
                    <a:cubicBezTo>
                      <a:pt x="113" y="49"/>
                      <a:pt x="113" y="49"/>
                      <a:pt x="113" y="49"/>
                    </a:cubicBezTo>
                    <a:cubicBezTo>
                      <a:pt x="113" y="41"/>
                      <a:pt x="110" y="36"/>
                      <a:pt x="104" y="32"/>
                    </a:cubicBezTo>
                    <a:cubicBezTo>
                      <a:pt x="97" y="29"/>
                      <a:pt x="88" y="28"/>
                      <a:pt x="76" y="28"/>
                    </a:cubicBezTo>
                    <a:cubicBezTo>
                      <a:pt x="63" y="28"/>
                      <a:pt x="54" y="29"/>
                      <a:pt x="47" y="32"/>
                    </a:cubicBezTo>
                    <a:cubicBezTo>
                      <a:pt x="41" y="35"/>
                      <a:pt x="38" y="41"/>
                      <a:pt x="38" y="49"/>
                    </a:cubicBezTo>
                    <a:cubicBezTo>
                      <a:pt x="38" y="119"/>
                      <a:pt x="38" y="119"/>
                      <a:pt x="38" y="119"/>
                    </a:cubicBezTo>
                    <a:cubicBezTo>
                      <a:pt x="38" y="123"/>
                      <a:pt x="39" y="127"/>
                      <a:pt x="41" y="129"/>
                    </a:cubicBezTo>
                    <a:cubicBezTo>
                      <a:pt x="43" y="132"/>
                      <a:pt x="47" y="134"/>
                      <a:pt x="51" y="135"/>
                    </a:cubicBezTo>
                    <a:cubicBezTo>
                      <a:pt x="55" y="136"/>
                      <a:pt x="58" y="137"/>
                      <a:pt x="62" y="138"/>
                    </a:cubicBezTo>
                    <a:cubicBezTo>
                      <a:pt x="66" y="138"/>
                      <a:pt x="70" y="138"/>
                      <a:pt x="76" y="138"/>
                    </a:cubicBezTo>
                    <a:cubicBezTo>
                      <a:pt x="81" y="138"/>
                      <a:pt x="86" y="138"/>
                      <a:pt x="90" y="138"/>
                    </a:cubicBezTo>
                    <a:cubicBezTo>
                      <a:pt x="93" y="137"/>
                      <a:pt x="97" y="136"/>
                      <a:pt x="101" y="135"/>
                    </a:cubicBezTo>
                    <a:cubicBezTo>
                      <a:pt x="105" y="134"/>
                      <a:pt x="108" y="132"/>
                      <a:pt x="110" y="129"/>
                    </a:cubicBezTo>
                    <a:cubicBezTo>
                      <a:pt x="112" y="127"/>
                      <a:pt x="113" y="123"/>
                      <a:pt x="113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2" name="Freeform 22"/>
              <p:cNvSpPr>
                <a:spLocks/>
              </p:cNvSpPr>
              <p:nvPr userDrawn="1"/>
            </p:nvSpPr>
            <p:spPr bwMode="auto">
              <a:xfrm>
                <a:off x="4095456" y="776181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6 h 163"/>
                  <a:gd name="T4" fmla="*/ 70 w 139"/>
                  <a:gd name="T5" fmla="*/ 163 h 163"/>
                  <a:gd name="T6" fmla="*/ 0 w 139"/>
                  <a:gd name="T7" fmla="*/ 116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6 h 163"/>
                  <a:gd name="T14" fmla="*/ 46 w 139"/>
                  <a:gd name="T15" fmla="*/ 131 h 163"/>
                  <a:gd name="T16" fmla="*/ 70 w 139"/>
                  <a:gd name="T17" fmla="*/ 135 h 163"/>
                  <a:gd name="T18" fmla="*/ 94 w 139"/>
                  <a:gd name="T19" fmla="*/ 131 h 163"/>
                  <a:gd name="T20" fmla="*/ 101 w 139"/>
                  <a:gd name="T21" fmla="*/ 116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39" y="147"/>
                      <a:pt x="116" y="163"/>
                      <a:pt x="70" y="163"/>
                    </a:cubicBezTo>
                    <a:cubicBezTo>
                      <a:pt x="23" y="163"/>
                      <a:pt x="0" y="147"/>
                      <a:pt x="0" y="11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3"/>
                      <a:pt x="41" y="128"/>
                      <a:pt x="46" y="131"/>
                    </a:cubicBezTo>
                    <a:cubicBezTo>
                      <a:pt x="51" y="134"/>
                      <a:pt x="59" y="135"/>
                      <a:pt x="70" y="135"/>
                    </a:cubicBezTo>
                    <a:cubicBezTo>
                      <a:pt x="81" y="135"/>
                      <a:pt x="89" y="134"/>
                      <a:pt x="94" y="131"/>
                    </a:cubicBezTo>
                    <a:cubicBezTo>
                      <a:pt x="99" y="128"/>
                      <a:pt x="101" y="123"/>
                      <a:pt x="101" y="116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3" name="Freeform 23"/>
              <p:cNvSpPr>
                <a:spLocks noEditPoints="1"/>
              </p:cNvSpPr>
              <p:nvPr userDrawn="1"/>
            </p:nvSpPr>
            <p:spPr bwMode="auto">
              <a:xfrm>
                <a:off x="4609545" y="776181"/>
                <a:ext cx="428631" cy="481114"/>
              </a:xfrm>
              <a:custGeom>
                <a:avLst/>
                <a:gdLst>
                  <a:gd name="T0" fmla="*/ 142 w 142"/>
                  <a:gd name="T1" fmla="*/ 160 h 160"/>
                  <a:gd name="T2" fmla="*/ 98 w 142"/>
                  <a:gd name="T3" fmla="*/ 160 h 160"/>
                  <a:gd name="T4" fmla="*/ 56 w 142"/>
                  <a:gd name="T5" fmla="*/ 97 h 160"/>
                  <a:gd name="T6" fmla="*/ 38 w 142"/>
                  <a:gd name="T7" fmla="*/ 97 h 160"/>
                  <a:gd name="T8" fmla="*/ 38 w 142"/>
                  <a:gd name="T9" fmla="*/ 160 h 160"/>
                  <a:gd name="T10" fmla="*/ 0 w 142"/>
                  <a:gd name="T11" fmla="*/ 160 h 160"/>
                  <a:gd name="T12" fmla="*/ 0 w 142"/>
                  <a:gd name="T13" fmla="*/ 0 h 160"/>
                  <a:gd name="T14" fmla="*/ 72 w 142"/>
                  <a:gd name="T15" fmla="*/ 0 h 160"/>
                  <a:gd name="T16" fmla="*/ 118 w 142"/>
                  <a:gd name="T17" fmla="*/ 7 h 160"/>
                  <a:gd name="T18" fmla="*/ 132 w 142"/>
                  <a:gd name="T19" fmla="*/ 34 h 160"/>
                  <a:gd name="T20" fmla="*/ 132 w 142"/>
                  <a:gd name="T21" fmla="*/ 62 h 160"/>
                  <a:gd name="T22" fmla="*/ 122 w 142"/>
                  <a:gd name="T23" fmla="*/ 84 h 160"/>
                  <a:gd name="T24" fmla="*/ 96 w 142"/>
                  <a:gd name="T25" fmla="*/ 94 h 160"/>
                  <a:gd name="T26" fmla="*/ 142 w 142"/>
                  <a:gd name="T27" fmla="*/ 160 h 160"/>
                  <a:gd name="T28" fmla="*/ 95 w 142"/>
                  <a:gd name="T29" fmla="*/ 54 h 160"/>
                  <a:gd name="T30" fmla="*/ 95 w 142"/>
                  <a:gd name="T31" fmla="*/ 43 h 160"/>
                  <a:gd name="T32" fmla="*/ 89 w 142"/>
                  <a:gd name="T33" fmla="*/ 31 h 160"/>
                  <a:gd name="T34" fmla="*/ 71 w 142"/>
                  <a:gd name="T35" fmla="*/ 27 h 160"/>
                  <a:gd name="T36" fmla="*/ 38 w 142"/>
                  <a:gd name="T37" fmla="*/ 27 h 160"/>
                  <a:gd name="T38" fmla="*/ 38 w 142"/>
                  <a:gd name="T39" fmla="*/ 72 h 160"/>
                  <a:gd name="T40" fmla="*/ 71 w 142"/>
                  <a:gd name="T41" fmla="*/ 72 h 160"/>
                  <a:gd name="T42" fmla="*/ 90 w 142"/>
                  <a:gd name="T43" fmla="*/ 68 h 160"/>
                  <a:gd name="T44" fmla="*/ 95 w 142"/>
                  <a:gd name="T45" fmla="*/ 5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2" h="160">
                    <a:moveTo>
                      <a:pt x="142" y="160"/>
                    </a:moveTo>
                    <a:cubicBezTo>
                      <a:pt x="98" y="160"/>
                      <a:pt x="98" y="160"/>
                      <a:pt x="98" y="160"/>
                    </a:cubicBezTo>
                    <a:cubicBezTo>
                      <a:pt x="56" y="97"/>
                      <a:pt x="56" y="97"/>
                      <a:pt x="56" y="97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38" y="160"/>
                      <a:pt x="38" y="160"/>
                      <a:pt x="38" y="160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2"/>
                      <a:pt x="118" y="7"/>
                    </a:cubicBezTo>
                    <a:cubicBezTo>
                      <a:pt x="128" y="13"/>
                      <a:pt x="132" y="21"/>
                      <a:pt x="132" y="34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2" y="72"/>
                      <a:pt x="129" y="79"/>
                      <a:pt x="122" y="84"/>
                    </a:cubicBezTo>
                    <a:cubicBezTo>
                      <a:pt x="115" y="90"/>
                      <a:pt x="106" y="93"/>
                      <a:pt x="96" y="94"/>
                    </a:cubicBezTo>
                    <a:lnTo>
                      <a:pt x="142" y="160"/>
                    </a:lnTo>
                    <a:close/>
                    <a:moveTo>
                      <a:pt x="95" y="54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89" y="31"/>
                    </a:cubicBezTo>
                    <a:cubicBezTo>
                      <a:pt x="86" y="28"/>
                      <a:pt x="80" y="27"/>
                      <a:pt x="71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6" y="70"/>
                      <a:pt x="90" y="68"/>
                    </a:cubicBezTo>
                    <a:cubicBezTo>
                      <a:pt x="93" y="66"/>
                      <a:pt x="95" y="61"/>
                      <a:pt x="95" y="54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4" name="Freeform 24"/>
              <p:cNvSpPr>
                <a:spLocks/>
              </p:cNvSpPr>
              <p:nvPr userDrawn="1"/>
            </p:nvSpPr>
            <p:spPr bwMode="auto">
              <a:xfrm>
                <a:off x="5076396" y="767433"/>
                <a:ext cx="379894" cy="499859"/>
              </a:xfrm>
              <a:custGeom>
                <a:avLst/>
                <a:gdLst>
                  <a:gd name="T0" fmla="*/ 126 w 126"/>
                  <a:gd name="T1" fmla="*/ 160 h 166"/>
                  <a:gd name="T2" fmla="*/ 74 w 126"/>
                  <a:gd name="T3" fmla="*/ 166 h 166"/>
                  <a:gd name="T4" fmla="*/ 56 w 126"/>
                  <a:gd name="T5" fmla="*/ 165 h 166"/>
                  <a:gd name="T6" fmla="*/ 36 w 126"/>
                  <a:gd name="T7" fmla="*/ 161 h 166"/>
                  <a:gd name="T8" fmla="*/ 18 w 126"/>
                  <a:gd name="T9" fmla="*/ 153 h 166"/>
                  <a:gd name="T10" fmla="*/ 5 w 126"/>
                  <a:gd name="T11" fmla="*/ 140 h 166"/>
                  <a:gd name="T12" fmla="*/ 0 w 126"/>
                  <a:gd name="T13" fmla="*/ 119 h 166"/>
                  <a:gd name="T14" fmla="*/ 0 w 126"/>
                  <a:gd name="T15" fmla="*/ 49 h 166"/>
                  <a:gd name="T16" fmla="*/ 74 w 126"/>
                  <a:gd name="T17" fmla="*/ 0 h 166"/>
                  <a:gd name="T18" fmla="*/ 125 w 126"/>
                  <a:gd name="T19" fmla="*/ 6 h 166"/>
                  <a:gd name="T20" fmla="*/ 125 w 126"/>
                  <a:gd name="T21" fmla="*/ 35 h 166"/>
                  <a:gd name="T22" fmla="*/ 75 w 126"/>
                  <a:gd name="T23" fmla="*/ 28 h 166"/>
                  <a:gd name="T24" fmla="*/ 61 w 126"/>
                  <a:gd name="T25" fmla="*/ 28 h 166"/>
                  <a:gd name="T26" fmla="*/ 50 w 126"/>
                  <a:gd name="T27" fmla="*/ 31 h 166"/>
                  <a:gd name="T28" fmla="*/ 41 w 126"/>
                  <a:gd name="T29" fmla="*/ 37 h 166"/>
                  <a:gd name="T30" fmla="*/ 39 w 126"/>
                  <a:gd name="T31" fmla="*/ 48 h 166"/>
                  <a:gd name="T32" fmla="*/ 39 w 126"/>
                  <a:gd name="T33" fmla="*/ 116 h 166"/>
                  <a:gd name="T34" fmla="*/ 78 w 126"/>
                  <a:gd name="T35" fmla="*/ 138 h 166"/>
                  <a:gd name="T36" fmla="*/ 126 w 126"/>
                  <a:gd name="T37" fmla="*/ 131 h 166"/>
                  <a:gd name="T38" fmla="*/ 126 w 126"/>
                  <a:gd name="T39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66">
                    <a:moveTo>
                      <a:pt x="126" y="160"/>
                    </a:moveTo>
                    <a:cubicBezTo>
                      <a:pt x="108" y="164"/>
                      <a:pt x="91" y="166"/>
                      <a:pt x="74" y="166"/>
                    </a:cubicBezTo>
                    <a:cubicBezTo>
                      <a:pt x="68" y="166"/>
                      <a:pt x="62" y="165"/>
                      <a:pt x="56" y="165"/>
                    </a:cubicBezTo>
                    <a:cubicBezTo>
                      <a:pt x="50" y="164"/>
                      <a:pt x="43" y="163"/>
                      <a:pt x="36" y="161"/>
                    </a:cubicBezTo>
                    <a:cubicBezTo>
                      <a:pt x="29" y="159"/>
                      <a:pt x="23" y="157"/>
                      <a:pt x="18" y="153"/>
                    </a:cubicBezTo>
                    <a:cubicBezTo>
                      <a:pt x="13" y="150"/>
                      <a:pt x="9" y="146"/>
                      <a:pt x="5" y="140"/>
                    </a:cubicBezTo>
                    <a:cubicBezTo>
                      <a:pt x="2" y="134"/>
                      <a:pt x="0" y="127"/>
                      <a:pt x="0" y="11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6"/>
                      <a:pt x="25" y="0"/>
                      <a:pt x="74" y="0"/>
                    </a:cubicBezTo>
                    <a:cubicBezTo>
                      <a:pt x="87" y="0"/>
                      <a:pt x="104" y="2"/>
                      <a:pt x="125" y="6"/>
                    </a:cubicBezTo>
                    <a:cubicBezTo>
                      <a:pt x="125" y="35"/>
                      <a:pt x="125" y="35"/>
                      <a:pt x="125" y="35"/>
                    </a:cubicBezTo>
                    <a:cubicBezTo>
                      <a:pt x="106" y="30"/>
                      <a:pt x="89" y="28"/>
                      <a:pt x="75" y="28"/>
                    </a:cubicBezTo>
                    <a:cubicBezTo>
                      <a:pt x="69" y="28"/>
                      <a:pt x="65" y="28"/>
                      <a:pt x="61" y="28"/>
                    </a:cubicBezTo>
                    <a:cubicBezTo>
                      <a:pt x="58" y="29"/>
                      <a:pt x="54" y="29"/>
                      <a:pt x="50" y="31"/>
                    </a:cubicBezTo>
                    <a:cubicBezTo>
                      <a:pt x="46" y="32"/>
                      <a:pt x="43" y="34"/>
                      <a:pt x="41" y="37"/>
                    </a:cubicBezTo>
                    <a:cubicBezTo>
                      <a:pt x="40" y="40"/>
                      <a:pt x="39" y="44"/>
                      <a:pt x="39" y="48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31"/>
                      <a:pt x="52" y="138"/>
                      <a:pt x="78" y="138"/>
                    </a:cubicBezTo>
                    <a:cubicBezTo>
                      <a:pt x="90" y="138"/>
                      <a:pt x="106" y="136"/>
                      <a:pt x="126" y="131"/>
                    </a:cubicBezTo>
                    <a:lnTo>
                      <a:pt x="126" y="16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5" name="Freeform 25"/>
              <p:cNvSpPr>
                <a:spLocks/>
              </p:cNvSpPr>
              <p:nvPr userDrawn="1"/>
            </p:nvSpPr>
            <p:spPr bwMode="auto">
              <a:xfrm>
                <a:off x="5547605" y="776181"/>
                <a:ext cx="377394" cy="481114"/>
              </a:xfrm>
              <a:custGeom>
                <a:avLst/>
                <a:gdLst>
                  <a:gd name="T0" fmla="*/ 302 w 302"/>
                  <a:gd name="T1" fmla="*/ 385 h 385"/>
                  <a:gd name="T2" fmla="*/ 0 w 302"/>
                  <a:gd name="T3" fmla="*/ 385 h 385"/>
                  <a:gd name="T4" fmla="*/ 0 w 302"/>
                  <a:gd name="T5" fmla="*/ 0 h 385"/>
                  <a:gd name="T6" fmla="*/ 294 w 302"/>
                  <a:gd name="T7" fmla="*/ 0 h 385"/>
                  <a:gd name="T8" fmla="*/ 294 w 302"/>
                  <a:gd name="T9" fmla="*/ 65 h 385"/>
                  <a:gd name="T10" fmla="*/ 94 w 302"/>
                  <a:gd name="T11" fmla="*/ 65 h 385"/>
                  <a:gd name="T12" fmla="*/ 94 w 302"/>
                  <a:gd name="T13" fmla="*/ 154 h 385"/>
                  <a:gd name="T14" fmla="*/ 275 w 302"/>
                  <a:gd name="T15" fmla="*/ 154 h 385"/>
                  <a:gd name="T16" fmla="*/ 275 w 302"/>
                  <a:gd name="T17" fmla="*/ 219 h 385"/>
                  <a:gd name="T18" fmla="*/ 94 w 302"/>
                  <a:gd name="T19" fmla="*/ 219 h 385"/>
                  <a:gd name="T20" fmla="*/ 94 w 302"/>
                  <a:gd name="T21" fmla="*/ 320 h 385"/>
                  <a:gd name="T22" fmla="*/ 302 w 302"/>
                  <a:gd name="T23" fmla="*/ 320 h 385"/>
                  <a:gd name="T24" fmla="*/ 302 w 302"/>
                  <a:gd name="T25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2" h="385">
                    <a:moveTo>
                      <a:pt x="302" y="385"/>
                    </a:moveTo>
                    <a:lnTo>
                      <a:pt x="0" y="385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5"/>
                    </a:lnTo>
                    <a:lnTo>
                      <a:pt x="94" y="65"/>
                    </a:lnTo>
                    <a:lnTo>
                      <a:pt x="94" y="154"/>
                    </a:lnTo>
                    <a:lnTo>
                      <a:pt x="275" y="154"/>
                    </a:lnTo>
                    <a:lnTo>
                      <a:pt x="275" y="219"/>
                    </a:lnTo>
                    <a:lnTo>
                      <a:pt x="94" y="219"/>
                    </a:lnTo>
                    <a:lnTo>
                      <a:pt x="94" y="320"/>
                    </a:lnTo>
                    <a:lnTo>
                      <a:pt x="302" y="320"/>
                    </a:lnTo>
                    <a:lnTo>
                      <a:pt x="302" y="38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6" name="Freeform 26"/>
              <p:cNvSpPr>
                <a:spLocks/>
              </p:cNvSpPr>
              <p:nvPr userDrawn="1"/>
            </p:nvSpPr>
            <p:spPr bwMode="auto">
              <a:xfrm>
                <a:off x="5998431" y="767433"/>
                <a:ext cx="394888" cy="499859"/>
              </a:xfrm>
              <a:custGeom>
                <a:avLst/>
                <a:gdLst>
                  <a:gd name="T0" fmla="*/ 131 w 131"/>
                  <a:gd name="T1" fmla="*/ 107 h 166"/>
                  <a:gd name="T2" fmla="*/ 131 w 131"/>
                  <a:gd name="T3" fmla="*/ 117 h 166"/>
                  <a:gd name="T4" fmla="*/ 126 w 131"/>
                  <a:gd name="T5" fmla="*/ 141 h 166"/>
                  <a:gd name="T6" fmla="*/ 110 w 131"/>
                  <a:gd name="T7" fmla="*/ 156 h 166"/>
                  <a:gd name="T8" fmla="*/ 88 w 131"/>
                  <a:gd name="T9" fmla="*/ 163 h 166"/>
                  <a:gd name="T10" fmla="*/ 60 w 131"/>
                  <a:gd name="T11" fmla="*/ 166 h 166"/>
                  <a:gd name="T12" fmla="*/ 3 w 131"/>
                  <a:gd name="T13" fmla="*/ 161 h 166"/>
                  <a:gd name="T14" fmla="*/ 3 w 131"/>
                  <a:gd name="T15" fmla="*/ 132 h 166"/>
                  <a:gd name="T16" fmla="*/ 60 w 131"/>
                  <a:gd name="T17" fmla="*/ 138 h 166"/>
                  <a:gd name="T18" fmla="*/ 92 w 131"/>
                  <a:gd name="T19" fmla="*/ 122 h 166"/>
                  <a:gd name="T20" fmla="*/ 92 w 131"/>
                  <a:gd name="T21" fmla="*/ 111 h 166"/>
                  <a:gd name="T22" fmla="*/ 88 w 131"/>
                  <a:gd name="T23" fmla="*/ 100 h 166"/>
                  <a:gd name="T24" fmla="*/ 71 w 131"/>
                  <a:gd name="T25" fmla="*/ 95 h 166"/>
                  <a:gd name="T26" fmla="*/ 52 w 131"/>
                  <a:gd name="T27" fmla="*/ 95 h 166"/>
                  <a:gd name="T28" fmla="*/ 0 w 131"/>
                  <a:gd name="T29" fmla="*/ 53 h 166"/>
                  <a:gd name="T30" fmla="*/ 0 w 131"/>
                  <a:gd name="T31" fmla="*/ 41 h 166"/>
                  <a:gd name="T32" fmla="*/ 17 w 131"/>
                  <a:gd name="T33" fmla="*/ 10 h 166"/>
                  <a:gd name="T34" fmla="*/ 73 w 131"/>
                  <a:gd name="T35" fmla="*/ 0 h 166"/>
                  <a:gd name="T36" fmla="*/ 123 w 131"/>
                  <a:gd name="T37" fmla="*/ 4 h 166"/>
                  <a:gd name="T38" fmla="*/ 123 w 131"/>
                  <a:gd name="T39" fmla="*/ 32 h 166"/>
                  <a:gd name="T40" fmla="*/ 71 w 131"/>
                  <a:gd name="T41" fmla="*/ 28 h 166"/>
                  <a:gd name="T42" fmla="*/ 45 w 131"/>
                  <a:gd name="T43" fmla="*/ 31 h 166"/>
                  <a:gd name="T44" fmla="*/ 38 w 131"/>
                  <a:gd name="T45" fmla="*/ 42 h 166"/>
                  <a:gd name="T46" fmla="*/ 38 w 131"/>
                  <a:gd name="T47" fmla="*/ 53 h 166"/>
                  <a:gd name="T48" fmla="*/ 59 w 131"/>
                  <a:gd name="T49" fmla="*/ 66 h 166"/>
                  <a:gd name="T50" fmla="*/ 79 w 131"/>
                  <a:gd name="T51" fmla="*/ 66 h 166"/>
                  <a:gd name="T52" fmla="*/ 119 w 131"/>
                  <a:gd name="T53" fmla="*/ 76 h 166"/>
                  <a:gd name="T54" fmla="*/ 131 w 131"/>
                  <a:gd name="T55" fmla="*/ 10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6">
                    <a:moveTo>
                      <a:pt x="131" y="107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0" y="156"/>
                    </a:cubicBezTo>
                    <a:cubicBezTo>
                      <a:pt x="103" y="160"/>
                      <a:pt x="96" y="162"/>
                      <a:pt x="88" y="163"/>
                    </a:cubicBezTo>
                    <a:cubicBezTo>
                      <a:pt x="80" y="165"/>
                      <a:pt x="71" y="166"/>
                      <a:pt x="60" y="166"/>
                    </a:cubicBezTo>
                    <a:cubicBezTo>
                      <a:pt x="44" y="166"/>
                      <a:pt x="25" y="164"/>
                      <a:pt x="3" y="161"/>
                    </a:cubicBezTo>
                    <a:cubicBezTo>
                      <a:pt x="3" y="132"/>
                      <a:pt x="3" y="132"/>
                      <a:pt x="3" y="132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1" y="138"/>
                      <a:pt x="92" y="133"/>
                      <a:pt x="92" y="122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3"/>
                      <a:pt x="88" y="100"/>
                    </a:cubicBezTo>
                    <a:cubicBezTo>
                      <a:pt x="85" y="96"/>
                      <a:pt x="80" y="95"/>
                      <a:pt x="71" y="95"/>
                    </a:cubicBezTo>
                    <a:cubicBezTo>
                      <a:pt x="52" y="95"/>
                      <a:pt x="52" y="95"/>
                      <a:pt x="52" y="95"/>
                    </a:cubicBezTo>
                    <a:cubicBezTo>
                      <a:pt x="17" y="95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5" y="17"/>
                      <a:pt x="17" y="10"/>
                    </a:cubicBezTo>
                    <a:cubicBezTo>
                      <a:pt x="29" y="4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4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8"/>
                      <a:pt x="71" y="28"/>
                    </a:cubicBezTo>
                    <a:cubicBezTo>
                      <a:pt x="59" y="28"/>
                      <a:pt x="50" y="29"/>
                      <a:pt x="45" y="31"/>
                    </a:cubicBezTo>
                    <a:cubicBezTo>
                      <a:pt x="40" y="33"/>
                      <a:pt x="38" y="37"/>
                      <a:pt x="38" y="42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2"/>
                      <a:pt x="45" y="66"/>
                      <a:pt x="5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97" y="66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7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 userDrawn="1"/>
          </p:nvGrpSpPr>
          <p:grpSpPr>
            <a:xfrm>
              <a:off x="314326" y="1075660"/>
              <a:ext cx="1843867" cy="369143"/>
              <a:chOff x="1146212" y="1396551"/>
              <a:chExt cx="2484309" cy="497360"/>
            </a:xfrm>
            <a:grpFill/>
          </p:grpSpPr>
          <p:sp>
            <p:nvSpPr>
              <p:cNvPr id="73" name="Freeform 27"/>
              <p:cNvSpPr>
                <a:spLocks/>
              </p:cNvSpPr>
              <p:nvPr userDrawn="1"/>
            </p:nvSpPr>
            <p:spPr bwMode="auto">
              <a:xfrm>
                <a:off x="1146212" y="1396551"/>
                <a:ext cx="443627" cy="497359"/>
              </a:xfrm>
              <a:custGeom>
                <a:avLst/>
                <a:gdLst>
                  <a:gd name="T0" fmla="*/ 147 w 147"/>
                  <a:gd name="T1" fmla="*/ 155 h 165"/>
                  <a:gd name="T2" fmla="*/ 115 w 147"/>
                  <a:gd name="T3" fmla="*/ 162 h 165"/>
                  <a:gd name="T4" fmla="*/ 80 w 147"/>
                  <a:gd name="T5" fmla="*/ 165 h 165"/>
                  <a:gd name="T6" fmla="*/ 56 w 147"/>
                  <a:gd name="T7" fmla="*/ 164 h 165"/>
                  <a:gd name="T8" fmla="*/ 34 w 147"/>
                  <a:gd name="T9" fmla="*/ 160 h 165"/>
                  <a:gd name="T10" fmla="*/ 16 w 147"/>
                  <a:gd name="T11" fmla="*/ 152 h 165"/>
                  <a:gd name="T12" fmla="*/ 5 w 147"/>
                  <a:gd name="T13" fmla="*/ 138 h 165"/>
                  <a:gd name="T14" fmla="*/ 0 w 147"/>
                  <a:gd name="T15" fmla="*/ 119 h 165"/>
                  <a:gd name="T16" fmla="*/ 0 w 147"/>
                  <a:gd name="T17" fmla="*/ 52 h 165"/>
                  <a:gd name="T18" fmla="*/ 5 w 147"/>
                  <a:gd name="T19" fmla="*/ 30 h 165"/>
                  <a:gd name="T20" fmla="*/ 18 w 147"/>
                  <a:gd name="T21" fmla="*/ 15 h 165"/>
                  <a:gd name="T22" fmla="*/ 37 w 147"/>
                  <a:gd name="T23" fmla="*/ 6 h 165"/>
                  <a:gd name="T24" fmla="*/ 59 w 147"/>
                  <a:gd name="T25" fmla="*/ 1 h 165"/>
                  <a:gd name="T26" fmla="*/ 80 w 147"/>
                  <a:gd name="T27" fmla="*/ 0 h 165"/>
                  <a:gd name="T28" fmla="*/ 146 w 147"/>
                  <a:gd name="T29" fmla="*/ 5 h 165"/>
                  <a:gd name="T30" fmla="*/ 146 w 147"/>
                  <a:gd name="T31" fmla="*/ 34 h 165"/>
                  <a:gd name="T32" fmla="*/ 80 w 147"/>
                  <a:gd name="T33" fmla="*/ 27 h 165"/>
                  <a:gd name="T34" fmla="*/ 39 w 147"/>
                  <a:gd name="T35" fmla="*/ 51 h 165"/>
                  <a:gd name="T36" fmla="*/ 39 w 147"/>
                  <a:gd name="T37" fmla="*/ 116 h 165"/>
                  <a:gd name="T38" fmla="*/ 50 w 147"/>
                  <a:gd name="T39" fmla="*/ 133 h 165"/>
                  <a:gd name="T40" fmla="*/ 84 w 147"/>
                  <a:gd name="T41" fmla="*/ 138 h 165"/>
                  <a:gd name="T42" fmla="*/ 110 w 147"/>
                  <a:gd name="T43" fmla="*/ 134 h 165"/>
                  <a:gd name="T44" fmla="*/ 110 w 147"/>
                  <a:gd name="T45" fmla="*/ 97 h 165"/>
                  <a:gd name="T46" fmla="*/ 84 w 147"/>
                  <a:gd name="T47" fmla="*/ 97 h 165"/>
                  <a:gd name="T48" fmla="*/ 84 w 147"/>
                  <a:gd name="T49" fmla="*/ 71 h 165"/>
                  <a:gd name="T50" fmla="*/ 147 w 147"/>
                  <a:gd name="T51" fmla="*/ 71 h 165"/>
                  <a:gd name="T52" fmla="*/ 147 w 147"/>
                  <a:gd name="T53" fmla="*/ 15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7" h="165">
                    <a:moveTo>
                      <a:pt x="147" y="155"/>
                    </a:moveTo>
                    <a:cubicBezTo>
                      <a:pt x="138" y="158"/>
                      <a:pt x="128" y="160"/>
                      <a:pt x="115" y="162"/>
                    </a:cubicBezTo>
                    <a:cubicBezTo>
                      <a:pt x="102" y="164"/>
                      <a:pt x="91" y="165"/>
                      <a:pt x="80" y="165"/>
                    </a:cubicBezTo>
                    <a:cubicBezTo>
                      <a:pt x="71" y="165"/>
                      <a:pt x="63" y="165"/>
                      <a:pt x="56" y="164"/>
                    </a:cubicBezTo>
                    <a:cubicBezTo>
                      <a:pt x="49" y="163"/>
                      <a:pt x="42" y="162"/>
                      <a:pt x="34" y="160"/>
                    </a:cubicBezTo>
                    <a:cubicBezTo>
                      <a:pt x="27" y="158"/>
                      <a:pt x="21" y="155"/>
                      <a:pt x="16" y="152"/>
                    </a:cubicBezTo>
                    <a:cubicBezTo>
                      <a:pt x="11" y="148"/>
                      <a:pt x="8" y="144"/>
                      <a:pt x="5" y="138"/>
                    </a:cubicBezTo>
                    <a:cubicBezTo>
                      <a:pt x="2" y="133"/>
                      <a:pt x="0" y="126"/>
                      <a:pt x="0" y="119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43"/>
                      <a:pt x="2" y="36"/>
                      <a:pt x="5" y="30"/>
                    </a:cubicBezTo>
                    <a:cubicBezTo>
                      <a:pt x="9" y="23"/>
                      <a:pt x="13" y="18"/>
                      <a:pt x="18" y="15"/>
                    </a:cubicBezTo>
                    <a:cubicBezTo>
                      <a:pt x="24" y="11"/>
                      <a:pt x="30" y="8"/>
                      <a:pt x="37" y="6"/>
                    </a:cubicBezTo>
                    <a:cubicBezTo>
                      <a:pt x="45" y="3"/>
                      <a:pt x="52" y="2"/>
                      <a:pt x="59" y="1"/>
                    </a:cubicBezTo>
                    <a:cubicBezTo>
                      <a:pt x="66" y="0"/>
                      <a:pt x="73" y="0"/>
                      <a:pt x="80" y="0"/>
                    </a:cubicBezTo>
                    <a:cubicBezTo>
                      <a:pt x="103" y="0"/>
                      <a:pt x="125" y="1"/>
                      <a:pt x="146" y="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26" y="29"/>
                      <a:pt x="104" y="27"/>
                      <a:pt x="80" y="27"/>
                    </a:cubicBezTo>
                    <a:cubicBezTo>
                      <a:pt x="53" y="27"/>
                      <a:pt x="39" y="35"/>
                      <a:pt x="39" y="51"/>
                    </a:cubicBezTo>
                    <a:cubicBezTo>
                      <a:pt x="39" y="116"/>
                      <a:pt x="39" y="116"/>
                      <a:pt x="39" y="116"/>
                    </a:cubicBezTo>
                    <a:cubicBezTo>
                      <a:pt x="39" y="124"/>
                      <a:pt x="43" y="130"/>
                      <a:pt x="50" y="133"/>
                    </a:cubicBezTo>
                    <a:cubicBezTo>
                      <a:pt x="58" y="136"/>
                      <a:pt x="69" y="138"/>
                      <a:pt x="84" y="138"/>
                    </a:cubicBezTo>
                    <a:cubicBezTo>
                      <a:pt x="92" y="138"/>
                      <a:pt x="101" y="136"/>
                      <a:pt x="110" y="134"/>
                    </a:cubicBezTo>
                    <a:cubicBezTo>
                      <a:pt x="110" y="97"/>
                      <a:pt x="110" y="97"/>
                      <a:pt x="110" y="97"/>
                    </a:cubicBezTo>
                    <a:cubicBezTo>
                      <a:pt x="84" y="97"/>
                      <a:pt x="84" y="97"/>
                      <a:pt x="84" y="97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147" y="71"/>
                      <a:pt x="147" y="71"/>
                      <a:pt x="147" y="71"/>
                    </a:cubicBezTo>
                    <a:lnTo>
                      <a:pt x="147" y="155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4" name="Freeform 28"/>
              <p:cNvSpPr>
                <a:spLocks noEditPoints="1"/>
              </p:cNvSpPr>
              <p:nvPr userDrawn="1"/>
            </p:nvSpPr>
            <p:spPr bwMode="auto">
              <a:xfrm>
                <a:off x="1697852" y="1402799"/>
                <a:ext cx="431129" cy="484862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1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1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8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79"/>
                      <a:pt x="122" y="85"/>
                    </a:cubicBezTo>
                    <a:cubicBezTo>
                      <a:pt x="115" y="90"/>
                      <a:pt x="106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1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80" y="72"/>
                      <a:pt x="87" y="71"/>
                      <a:pt x="90" y="69"/>
                    </a:cubicBezTo>
                    <a:cubicBezTo>
                      <a:pt x="93" y="66"/>
                      <a:pt x="95" y="61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5" name="Freeform 29"/>
              <p:cNvSpPr>
                <a:spLocks noEditPoints="1"/>
              </p:cNvSpPr>
              <p:nvPr userDrawn="1"/>
            </p:nvSpPr>
            <p:spPr bwMode="auto">
              <a:xfrm>
                <a:off x="2188536" y="1396552"/>
                <a:ext cx="458622" cy="497359"/>
              </a:xfrm>
              <a:custGeom>
                <a:avLst/>
                <a:gdLst>
                  <a:gd name="T0" fmla="*/ 152 w 152"/>
                  <a:gd name="T1" fmla="*/ 48 h 165"/>
                  <a:gd name="T2" fmla="*/ 152 w 152"/>
                  <a:gd name="T3" fmla="*/ 119 h 165"/>
                  <a:gd name="T4" fmla="*/ 145 w 152"/>
                  <a:gd name="T5" fmla="*/ 142 h 165"/>
                  <a:gd name="T6" fmla="*/ 126 w 152"/>
                  <a:gd name="T7" fmla="*/ 156 h 165"/>
                  <a:gd name="T8" fmla="*/ 102 w 152"/>
                  <a:gd name="T9" fmla="*/ 163 h 165"/>
                  <a:gd name="T10" fmla="*/ 76 w 152"/>
                  <a:gd name="T11" fmla="*/ 165 h 165"/>
                  <a:gd name="T12" fmla="*/ 52 w 152"/>
                  <a:gd name="T13" fmla="*/ 163 h 165"/>
                  <a:gd name="T14" fmla="*/ 28 w 152"/>
                  <a:gd name="T15" fmla="*/ 157 h 165"/>
                  <a:gd name="T16" fmla="*/ 8 w 152"/>
                  <a:gd name="T17" fmla="*/ 143 h 165"/>
                  <a:gd name="T18" fmla="*/ 0 w 152"/>
                  <a:gd name="T19" fmla="*/ 119 h 165"/>
                  <a:gd name="T20" fmla="*/ 0 w 152"/>
                  <a:gd name="T21" fmla="*/ 48 h 165"/>
                  <a:gd name="T22" fmla="*/ 6 w 152"/>
                  <a:gd name="T23" fmla="*/ 27 h 165"/>
                  <a:gd name="T24" fmla="*/ 19 w 152"/>
                  <a:gd name="T25" fmla="*/ 12 h 165"/>
                  <a:gd name="T26" fmla="*/ 38 w 152"/>
                  <a:gd name="T27" fmla="*/ 4 h 165"/>
                  <a:gd name="T28" fmla="*/ 58 w 152"/>
                  <a:gd name="T29" fmla="*/ 0 h 165"/>
                  <a:gd name="T30" fmla="*/ 76 w 152"/>
                  <a:gd name="T31" fmla="*/ 0 h 165"/>
                  <a:gd name="T32" fmla="*/ 95 w 152"/>
                  <a:gd name="T33" fmla="*/ 0 h 165"/>
                  <a:gd name="T34" fmla="*/ 115 w 152"/>
                  <a:gd name="T35" fmla="*/ 4 h 165"/>
                  <a:gd name="T36" fmla="*/ 134 w 152"/>
                  <a:gd name="T37" fmla="*/ 12 h 165"/>
                  <a:gd name="T38" fmla="*/ 147 w 152"/>
                  <a:gd name="T39" fmla="*/ 27 h 165"/>
                  <a:gd name="T40" fmla="*/ 152 w 152"/>
                  <a:gd name="T41" fmla="*/ 48 h 165"/>
                  <a:gd name="T42" fmla="*/ 114 w 152"/>
                  <a:gd name="T43" fmla="*/ 119 h 165"/>
                  <a:gd name="T44" fmla="*/ 114 w 152"/>
                  <a:gd name="T45" fmla="*/ 48 h 165"/>
                  <a:gd name="T46" fmla="*/ 104 w 152"/>
                  <a:gd name="T47" fmla="*/ 32 h 165"/>
                  <a:gd name="T48" fmla="*/ 76 w 152"/>
                  <a:gd name="T49" fmla="*/ 27 h 165"/>
                  <a:gd name="T50" fmla="*/ 48 w 152"/>
                  <a:gd name="T51" fmla="*/ 32 h 165"/>
                  <a:gd name="T52" fmla="*/ 39 w 152"/>
                  <a:gd name="T53" fmla="*/ 48 h 165"/>
                  <a:gd name="T54" fmla="*/ 39 w 152"/>
                  <a:gd name="T55" fmla="*/ 119 h 165"/>
                  <a:gd name="T56" fmla="*/ 42 w 152"/>
                  <a:gd name="T57" fmla="*/ 129 h 165"/>
                  <a:gd name="T58" fmla="*/ 51 w 152"/>
                  <a:gd name="T59" fmla="*/ 135 h 165"/>
                  <a:gd name="T60" fmla="*/ 63 w 152"/>
                  <a:gd name="T61" fmla="*/ 137 h 165"/>
                  <a:gd name="T62" fmla="*/ 77 w 152"/>
                  <a:gd name="T63" fmla="*/ 138 h 165"/>
                  <a:gd name="T64" fmla="*/ 90 w 152"/>
                  <a:gd name="T65" fmla="*/ 137 h 165"/>
                  <a:gd name="T66" fmla="*/ 102 w 152"/>
                  <a:gd name="T67" fmla="*/ 135 h 165"/>
                  <a:gd name="T68" fmla="*/ 111 w 152"/>
                  <a:gd name="T69" fmla="*/ 129 h 165"/>
                  <a:gd name="T70" fmla="*/ 114 w 152"/>
                  <a:gd name="T71" fmla="*/ 11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2" h="165">
                    <a:moveTo>
                      <a:pt x="152" y="48"/>
                    </a:moveTo>
                    <a:cubicBezTo>
                      <a:pt x="152" y="119"/>
                      <a:pt x="152" y="119"/>
                      <a:pt x="152" y="119"/>
                    </a:cubicBezTo>
                    <a:cubicBezTo>
                      <a:pt x="152" y="128"/>
                      <a:pt x="150" y="135"/>
                      <a:pt x="145" y="142"/>
                    </a:cubicBezTo>
                    <a:cubicBezTo>
                      <a:pt x="141" y="148"/>
                      <a:pt x="134" y="153"/>
                      <a:pt x="126" y="156"/>
                    </a:cubicBezTo>
                    <a:cubicBezTo>
                      <a:pt x="118" y="159"/>
                      <a:pt x="110" y="162"/>
                      <a:pt x="102" y="163"/>
                    </a:cubicBezTo>
                    <a:cubicBezTo>
                      <a:pt x="94" y="164"/>
                      <a:pt x="85" y="165"/>
                      <a:pt x="76" y="165"/>
                    </a:cubicBezTo>
                    <a:cubicBezTo>
                      <a:pt x="68" y="165"/>
                      <a:pt x="60" y="164"/>
                      <a:pt x="52" y="163"/>
                    </a:cubicBezTo>
                    <a:cubicBezTo>
                      <a:pt x="45" y="162"/>
                      <a:pt x="37" y="160"/>
                      <a:pt x="28" y="157"/>
                    </a:cubicBezTo>
                    <a:cubicBezTo>
                      <a:pt x="20" y="154"/>
                      <a:pt x="13" y="150"/>
                      <a:pt x="8" y="143"/>
                    </a:cubicBezTo>
                    <a:cubicBezTo>
                      <a:pt x="3" y="136"/>
                      <a:pt x="0" y="128"/>
                      <a:pt x="0" y="119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0"/>
                      <a:pt x="2" y="33"/>
                      <a:pt x="6" y="27"/>
                    </a:cubicBezTo>
                    <a:cubicBezTo>
                      <a:pt x="10" y="20"/>
                      <a:pt x="14" y="16"/>
                      <a:pt x="19" y="12"/>
                    </a:cubicBezTo>
                    <a:cubicBezTo>
                      <a:pt x="24" y="9"/>
                      <a:pt x="31" y="6"/>
                      <a:pt x="38" y="4"/>
                    </a:cubicBezTo>
                    <a:cubicBezTo>
                      <a:pt x="46" y="2"/>
                      <a:pt x="52" y="1"/>
                      <a:pt x="58" y="0"/>
                    </a:cubicBezTo>
                    <a:cubicBezTo>
                      <a:pt x="64" y="0"/>
                      <a:pt x="70" y="0"/>
                      <a:pt x="76" y="0"/>
                    </a:cubicBezTo>
                    <a:cubicBezTo>
                      <a:pt x="83" y="0"/>
                      <a:pt x="89" y="0"/>
                      <a:pt x="95" y="0"/>
                    </a:cubicBezTo>
                    <a:cubicBezTo>
                      <a:pt x="101" y="1"/>
                      <a:pt x="107" y="2"/>
                      <a:pt x="115" y="4"/>
                    </a:cubicBezTo>
                    <a:cubicBezTo>
                      <a:pt x="122" y="6"/>
                      <a:pt x="128" y="9"/>
                      <a:pt x="134" y="12"/>
                    </a:cubicBezTo>
                    <a:cubicBezTo>
                      <a:pt x="139" y="16"/>
                      <a:pt x="143" y="20"/>
                      <a:pt x="147" y="27"/>
                    </a:cubicBezTo>
                    <a:cubicBezTo>
                      <a:pt x="151" y="33"/>
                      <a:pt x="152" y="40"/>
                      <a:pt x="152" y="48"/>
                    </a:cubicBezTo>
                    <a:close/>
                    <a:moveTo>
                      <a:pt x="114" y="119"/>
                    </a:move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0"/>
                      <a:pt x="111" y="35"/>
                      <a:pt x="104" y="32"/>
                    </a:cubicBezTo>
                    <a:cubicBezTo>
                      <a:pt x="98" y="29"/>
                      <a:pt x="89" y="27"/>
                      <a:pt x="76" y="27"/>
                    </a:cubicBezTo>
                    <a:cubicBezTo>
                      <a:pt x="64" y="27"/>
                      <a:pt x="54" y="29"/>
                      <a:pt x="48" y="32"/>
                    </a:cubicBezTo>
                    <a:cubicBezTo>
                      <a:pt x="42" y="35"/>
                      <a:pt x="39" y="40"/>
                      <a:pt x="39" y="48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39" y="123"/>
                      <a:pt x="40" y="126"/>
                      <a:pt x="42" y="129"/>
                    </a:cubicBezTo>
                    <a:cubicBezTo>
                      <a:pt x="44" y="132"/>
                      <a:pt x="47" y="133"/>
                      <a:pt x="51" y="135"/>
                    </a:cubicBezTo>
                    <a:cubicBezTo>
                      <a:pt x="55" y="136"/>
                      <a:pt x="59" y="137"/>
                      <a:pt x="63" y="137"/>
                    </a:cubicBezTo>
                    <a:cubicBezTo>
                      <a:pt x="67" y="137"/>
                      <a:pt x="71" y="138"/>
                      <a:pt x="77" y="138"/>
                    </a:cubicBezTo>
                    <a:cubicBezTo>
                      <a:pt x="82" y="138"/>
                      <a:pt x="87" y="137"/>
                      <a:pt x="90" y="137"/>
                    </a:cubicBezTo>
                    <a:cubicBezTo>
                      <a:pt x="94" y="137"/>
                      <a:pt x="98" y="136"/>
                      <a:pt x="102" y="135"/>
                    </a:cubicBezTo>
                    <a:cubicBezTo>
                      <a:pt x="106" y="133"/>
                      <a:pt x="109" y="132"/>
                      <a:pt x="111" y="129"/>
                    </a:cubicBezTo>
                    <a:cubicBezTo>
                      <a:pt x="113" y="126"/>
                      <a:pt x="114" y="123"/>
                      <a:pt x="114" y="119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6" name="Freeform 30"/>
              <p:cNvSpPr>
                <a:spLocks/>
              </p:cNvSpPr>
              <p:nvPr userDrawn="1"/>
            </p:nvSpPr>
            <p:spPr bwMode="auto">
              <a:xfrm>
                <a:off x="2736993" y="1402799"/>
                <a:ext cx="418634" cy="491111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70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9 w 139"/>
                  <a:gd name="T11" fmla="*/ 0 h 163"/>
                  <a:gd name="T12" fmla="*/ 39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4 w 139"/>
                  <a:gd name="T19" fmla="*/ 132 h 163"/>
                  <a:gd name="T20" fmla="*/ 101 w 139"/>
                  <a:gd name="T21" fmla="*/ 117 h 163"/>
                  <a:gd name="T22" fmla="*/ 101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70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117"/>
                      <a:pt x="39" y="117"/>
                      <a:pt x="39" y="117"/>
                    </a:cubicBezTo>
                    <a:cubicBezTo>
                      <a:pt x="39" y="124"/>
                      <a:pt x="41" y="129"/>
                      <a:pt x="46" y="132"/>
                    </a:cubicBezTo>
                    <a:cubicBezTo>
                      <a:pt x="51" y="134"/>
                      <a:pt x="59" y="136"/>
                      <a:pt x="70" y="136"/>
                    </a:cubicBezTo>
                    <a:cubicBezTo>
                      <a:pt x="81" y="136"/>
                      <a:pt x="89" y="134"/>
                      <a:pt x="94" y="132"/>
                    </a:cubicBezTo>
                    <a:cubicBezTo>
                      <a:pt x="98" y="129"/>
                      <a:pt x="101" y="124"/>
                      <a:pt x="101" y="117"/>
                    </a:cubicBezTo>
                    <a:cubicBezTo>
                      <a:pt x="101" y="0"/>
                      <a:pt x="101" y="0"/>
                      <a:pt x="101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7" name="Freeform 31"/>
              <p:cNvSpPr>
                <a:spLocks noEditPoints="1"/>
              </p:cNvSpPr>
              <p:nvPr userDrawn="1"/>
            </p:nvSpPr>
            <p:spPr bwMode="auto">
              <a:xfrm>
                <a:off x="3244380" y="1402797"/>
                <a:ext cx="386141" cy="484862"/>
              </a:xfrm>
              <a:custGeom>
                <a:avLst/>
                <a:gdLst>
                  <a:gd name="T0" fmla="*/ 128 w 128"/>
                  <a:gd name="T1" fmla="*/ 37 h 161"/>
                  <a:gd name="T2" fmla="*/ 128 w 128"/>
                  <a:gd name="T3" fmla="*/ 67 h 161"/>
                  <a:gd name="T4" fmla="*/ 112 w 128"/>
                  <a:gd name="T5" fmla="*/ 100 h 161"/>
                  <a:gd name="T6" fmla="*/ 60 w 128"/>
                  <a:gd name="T7" fmla="*/ 108 h 161"/>
                  <a:gd name="T8" fmla="*/ 39 w 128"/>
                  <a:gd name="T9" fmla="*/ 108 h 161"/>
                  <a:gd name="T10" fmla="*/ 39 w 128"/>
                  <a:gd name="T11" fmla="*/ 161 h 161"/>
                  <a:gd name="T12" fmla="*/ 0 w 128"/>
                  <a:gd name="T13" fmla="*/ 161 h 161"/>
                  <a:gd name="T14" fmla="*/ 0 w 128"/>
                  <a:gd name="T15" fmla="*/ 0 h 161"/>
                  <a:gd name="T16" fmla="*/ 65 w 128"/>
                  <a:gd name="T17" fmla="*/ 0 h 161"/>
                  <a:gd name="T18" fmla="*/ 113 w 128"/>
                  <a:gd name="T19" fmla="*/ 8 h 161"/>
                  <a:gd name="T20" fmla="*/ 128 w 128"/>
                  <a:gd name="T21" fmla="*/ 37 h 161"/>
                  <a:gd name="T22" fmla="*/ 91 w 128"/>
                  <a:gd name="T23" fmla="*/ 66 h 161"/>
                  <a:gd name="T24" fmla="*/ 91 w 128"/>
                  <a:gd name="T25" fmla="*/ 40 h 161"/>
                  <a:gd name="T26" fmla="*/ 85 w 128"/>
                  <a:gd name="T27" fmla="*/ 30 h 161"/>
                  <a:gd name="T28" fmla="*/ 63 w 128"/>
                  <a:gd name="T29" fmla="*/ 28 h 161"/>
                  <a:gd name="T30" fmla="*/ 39 w 128"/>
                  <a:gd name="T31" fmla="*/ 28 h 161"/>
                  <a:gd name="T32" fmla="*/ 39 w 128"/>
                  <a:gd name="T33" fmla="*/ 82 h 161"/>
                  <a:gd name="T34" fmla="*/ 63 w 128"/>
                  <a:gd name="T35" fmla="*/ 82 h 161"/>
                  <a:gd name="T36" fmla="*/ 85 w 128"/>
                  <a:gd name="T37" fmla="*/ 78 h 161"/>
                  <a:gd name="T38" fmla="*/ 91 w 128"/>
                  <a:gd name="T39" fmla="*/ 6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8" h="161">
                    <a:moveTo>
                      <a:pt x="128" y="37"/>
                    </a:moveTo>
                    <a:cubicBezTo>
                      <a:pt x="128" y="67"/>
                      <a:pt x="128" y="67"/>
                      <a:pt x="128" y="67"/>
                    </a:cubicBezTo>
                    <a:cubicBezTo>
                      <a:pt x="128" y="83"/>
                      <a:pt x="123" y="94"/>
                      <a:pt x="112" y="100"/>
                    </a:cubicBezTo>
                    <a:cubicBezTo>
                      <a:pt x="102" y="106"/>
                      <a:pt x="84" y="108"/>
                      <a:pt x="60" y="108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39" y="161"/>
                      <a:pt x="39" y="161"/>
                      <a:pt x="39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87" y="0"/>
                      <a:pt x="103" y="3"/>
                      <a:pt x="113" y="8"/>
                    </a:cubicBezTo>
                    <a:cubicBezTo>
                      <a:pt x="123" y="13"/>
                      <a:pt x="128" y="23"/>
                      <a:pt x="128" y="37"/>
                    </a:cubicBezTo>
                    <a:close/>
                    <a:moveTo>
                      <a:pt x="91" y="66"/>
                    </a:move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35"/>
                      <a:pt x="89" y="32"/>
                      <a:pt x="85" y="30"/>
                    </a:cubicBezTo>
                    <a:cubicBezTo>
                      <a:pt x="81" y="29"/>
                      <a:pt x="73" y="28"/>
                      <a:pt x="63" y="28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73" y="82"/>
                      <a:pt x="80" y="81"/>
                      <a:pt x="85" y="78"/>
                    </a:cubicBezTo>
                    <a:cubicBezTo>
                      <a:pt x="89" y="76"/>
                      <a:pt x="91" y="72"/>
                      <a:pt x="91" y="6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 userDrawn="1"/>
          </p:nvGrpSpPr>
          <p:grpSpPr>
            <a:xfrm>
              <a:off x="314326" y="209071"/>
              <a:ext cx="2791230" cy="369145"/>
              <a:chOff x="314326" y="326116"/>
              <a:chExt cx="3760726" cy="497363"/>
            </a:xfrm>
            <a:grpFill/>
          </p:grpSpPr>
          <p:sp>
            <p:nvSpPr>
              <p:cNvPr id="41" name="Freeform 10"/>
              <p:cNvSpPr>
                <a:spLocks/>
              </p:cNvSpPr>
              <p:nvPr userDrawn="1"/>
            </p:nvSpPr>
            <p:spPr bwMode="auto">
              <a:xfrm>
                <a:off x="314326" y="332366"/>
                <a:ext cx="373645" cy="484863"/>
              </a:xfrm>
              <a:custGeom>
                <a:avLst/>
                <a:gdLst>
                  <a:gd name="T0" fmla="*/ 299 w 299"/>
                  <a:gd name="T1" fmla="*/ 388 h 388"/>
                  <a:gd name="T2" fmla="*/ 0 w 299"/>
                  <a:gd name="T3" fmla="*/ 388 h 388"/>
                  <a:gd name="T4" fmla="*/ 0 w 299"/>
                  <a:gd name="T5" fmla="*/ 0 h 388"/>
                  <a:gd name="T6" fmla="*/ 294 w 299"/>
                  <a:gd name="T7" fmla="*/ 0 h 388"/>
                  <a:gd name="T8" fmla="*/ 294 w 299"/>
                  <a:gd name="T9" fmla="*/ 68 h 388"/>
                  <a:gd name="T10" fmla="*/ 92 w 299"/>
                  <a:gd name="T11" fmla="*/ 68 h 388"/>
                  <a:gd name="T12" fmla="*/ 92 w 299"/>
                  <a:gd name="T13" fmla="*/ 157 h 388"/>
                  <a:gd name="T14" fmla="*/ 275 w 299"/>
                  <a:gd name="T15" fmla="*/ 157 h 388"/>
                  <a:gd name="T16" fmla="*/ 275 w 299"/>
                  <a:gd name="T17" fmla="*/ 222 h 388"/>
                  <a:gd name="T18" fmla="*/ 92 w 299"/>
                  <a:gd name="T19" fmla="*/ 222 h 388"/>
                  <a:gd name="T20" fmla="*/ 92 w 299"/>
                  <a:gd name="T21" fmla="*/ 321 h 388"/>
                  <a:gd name="T22" fmla="*/ 299 w 299"/>
                  <a:gd name="T23" fmla="*/ 321 h 388"/>
                  <a:gd name="T24" fmla="*/ 299 w 299"/>
                  <a:gd name="T25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9" h="388">
                    <a:moveTo>
                      <a:pt x="299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294" y="0"/>
                    </a:lnTo>
                    <a:lnTo>
                      <a:pt x="294" y="68"/>
                    </a:lnTo>
                    <a:lnTo>
                      <a:pt x="92" y="68"/>
                    </a:lnTo>
                    <a:lnTo>
                      <a:pt x="92" y="157"/>
                    </a:lnTo>
                    <a:lnTo>
                      <a:pt x="275" y="157"/>
                    </a:lnTo>
                    <a:lnTo>
                      <a:pt x="275" y="222"/>
                    </a:lnTo>
                    <a:lnTo>
                      <a:pt x="92" y="222"/>
                    </a:lnTo>
                    <a:lnTo>
                      <a:pt x="92" y="321"/>
                    </a:lnTo>
                    <a:lnTo>
                      <a:pt x="299" y="321"/>
                    </a:lnTo>
                    <a:lnTo>
                      <a:pt x="299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Freeform 11"/>
              <p:cNvSpPr>
                <a:spLocks/>
              </p:cNvSpPr>
              <p:nvPr userDrawn="1"/>
            </p:nvSpPr>
            <p:spPr bwMode="auto">
              <a:xfrm>
                <a:off x="787838" y="332366"/>
                <a:ext cx="418634" cy="491113"/>
              </a:xfrm>
              <a:custGeom>
                <a:avLst/>
                <a:gdLst>
                  <a:gd name="T0" fmla="*/ 139 w 139"/>
                  <a:gd name="T1" fmla="*/ 0 h 163"/>
                  <a:gd name="T2" fmla="*/ 139 w 139"/>
                  <a:gd name="T3" fmla="*/ 117 h 163"/>
                  <a:gd name="T4" fmla="*/ 69 w 139"/>
                  <a:gd name="T5" fmla="*/ 163 h 163"/>
                  <a:gd name="T6" fmla="*/ 0 w 139"/>
                  <a:gd name="T7" fmla="*/ 117 h 163"/>
                  <a:gd name="T8" fmla="*/ 0 w 139"/>
                  <a:gd name="T9" fmla="*/ 0 h 163"/>
                  <a:gd name="T10" fmla="*/ 38 w 139"/>
                  <a:gd name="T11" fmla="*/ 0 h 163"/>
                  <a:gd name="T12" fmla="*/ 38 w 139"/>
                  <a:gd name="T13" fmla="*/ 117 h 163"/>
                  <a:gd name="T14" fmla="*/ 46 w 139"/>
                  <a:gd name="T15" fmla="*/ 132 h 163"/>
                  <a:gd name="T16" fmla="*/ 70 w 139"/>
                  <a:gd name="T17" fmla="*/ 136 h 163"/>
                  <a:gd name="T18" fmla="*/ 93 w 139"/>
                  <a:gd name="T19" fmla="*/ 132 h 163"/>
                  <a:gd name="T20" fmla="*/ 100 w 139"/>
                  <a:gd name="T21" fmla="*/ 117 h 163"/>
                  <a:gd name="T22" fmla="*/ 100 w 139"/>
                  <a:gd name="T23" fmla="*/ 0 h 163"/>
                  <a:gd name="T24" fmla="*/ 139 w 139"/>
                  <a:gd name="T2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63">
                    <a:moveTo>
                      <a:pt x="139" y="0"/>
                    </a:move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39" y="148"/>
                      <a:pt x="116" y="163"/>
                      <a:pt x="69" y="163"/>
                    </a:cubicBezTo>
                    <a:cubicBezTo>
                      <a:pt x="23" y="163"/>
                      <a:pt x="0" y="148"/>
                      <a:pt x="0" y="1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117"/>
                      <a:pt x="38" y="117"/>
                      <a:pt x="38" y="117"/>
                    </a:cubicBezTo>
                    <a:cubicBezTo>
                      <a:pt x="38" y="124"/>
                      <a:pt x="41" y="129"/>
                      <a:pt x="46" y="132"/>
                    </a:cubicBezTo>
                    <a:cubicBezTo>
                      <a:pt x="50" y="134"/>
                      <a:pt x="58" y="136"/>
                      <a:pt x="70" y="136"/>
                    </a:cubicBezTo>
                    <a:cubicBezTo>
                      <a:pt x="81" y="136"/>
                      <a:pt x="89" y="134"/>
                      <a:pt x="93" y="132"/>
                    </a:cubicBezTo>
                    <a:cubicBezTo>
                      <a:pt x="98" y="129"/>
                      <a:pt x="100" y="124"/>
                      <a:pt x="100" y="117"/>
                    </a:cubicBezTo>
                    <a:cubicBezTo>
                      <a:pt x="100" y="0"/>
                      <a:pt x="100" y="0"/>
                      <a:pt x="100" y="0"/>
                    </a:cubicBezTo>
                    <a:lnTo>
                      <a:pt x="139" y="0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6" name="Freeform 12"/>
              <p:cNvSpPr>
                <a:spLocks noEditPoints="1"/>
              </p:cNvSpPr>
              <p:nvPr userDrawn="1"/>
            </p:nvSpPr>
            <p:spPr bwMode="auto">
              <a:xfrm>
                <a:off x="1311898" y="332366"/>
                <a:ext cx="431129" cy="484863"/>
              </a:xfrm>
              <a:custGeom>
                <a:avLst/>
                <a:gdLst>
                  <a:gd name="T0" fmla="*/ 143 w 143"/>
                  <a:gd name="T1" fmla="*/ 161 h 161"/>
                  <a:gd name="T2" fmla="*/ 98 w 143"/>
                  <a:gd name="T3" fmla="*/ 161 h 161"/>
                  <a:gd name="T4" fmla="*/ 56 w 143"/>
                  <a:gd name="T5" fmla="*/ 98 h 161"/>
                  <a:gd name="T6" fmla="*/ 38 w 143"/>
                  <a:gd name="T7" fmla="*/ 98 h 161"/>
                  <a:gd name="T8" fmla="*/ 38 w 143"/>
                  <a:gd name="T9" fmla="*/ 161 h 161"/>
                  <a:gd name="T10" fmla="*/ 0 w 143"/>
                  <a:gd name="T11" fmla="*/ 161 h 161"/>
                  <a:gd name="T12" fmla="*/ 0 w 143"/>
                  <a:gd name="T13" fmla="*/ 0 h 161"/>
                  <a:gd name="T14" fmla="*/ 72 w 143"/>
                  <a:gd name="T15" fmla="*/ 0 h 161"/>
                  <a:gd name="T16" fmla="*/ 118 w 143"/>
                  <a:gd name="T17" fmla="*/ 8 h 161"/>
                  <a:gd name="T18" fmla="*/ 133 w 143"/>
                  <a:gd name="T19" fmla="*/ 34 h 161"/>
                  <a:gd name="T20" fmla="*/ 133 w 143"/>
                  <a:gd name="T21" fmla="*/ 62 h 161"/>
                  <a:gd name="T22" fmla="*/ 122 w 143"/>
                  <a:gd name="T23" fmla="*/ 85 h 161"/>
                  <a:gd name="T24" fmla="*/ 96 w 143"/>
                  <a:gd name="T25" fmla="*/ 95 h 161"/>
                  <a:gd name="T26" fmla="*/ 143 w 143"/>
                  <a:gd name="T27" fmla="*/ 161 h 161"/>
                  <a:gd name="T28" fmla="*/ 95 w 143"/>
                  <a:gd name="T29" fmla="*/ 55 h 161"/>
                  <a:gd name="T30" fmla="*/ 95 w 143"/>
                  <a:gd name="T31" fmla="*/ 43 h 161"/>
                  <a:gd name="T32" fmla="*/ 90 w 143"/>
                  <a:gd name="T33" fmla="*/ 31 h 161"/>
                  <a:gd name="T34" fmla="*/ 72 w 143"/>
                  <a:gd name="T35" fmla="*/ 28 h 161"/>
                  <a:gd name="T36" fmla="*/ 38 w 143"/>
                  <a:gd name="T37" fmla="*/ 28 h 161"/>
                  <a:gd name="T38" fmla="*/ 38 w 143"/>
                  <a:gd name="T39" fmla="*/ 72 h 161"/>
                  <a:gd name="T40" fmla="*/ 72 w 143"/>
                  <a:gd name="T41" fmla="*/ 72 h 161"/>
                  <a:gd name="T42" fmla="*/ 90 w 143"/>
                  <a:gd name="T43" fmla="*/ 69 h 161"/>
                  <a:gd name="T44" fmla="*/ 95 w 143"/>
                  <a:gd name="T45" fmla="*/ 5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3" h="161">
                    <a:moveTo>
                      <a:pt x="143" y="161"/>
                    </a:moveTo>
                    <a:cubicBezTo>
                      <a:pt x="98" y="161"/>
                      <a:pt x="98" y="161"/>
                      <a:pt x="98" y="161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38" y="98"/>
                      <a:pt x="38" y="98"/>
                      <a:pt x="38" y="98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3" y="0"/>
                      <a:pt x="109" y="3"/>
                      <a:pt x="118" y="8"/>
                    </a:cubicBezTo>
                    <a:cubicBezTo>
                      <a:pt x="128" y="13"/>
                      <a:pt x="133" y="22"/>
                      <a:pt x="133" y="34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72"/>
                      <a:pt x="129" y="80"/>
                      <a:pt x="122" y="85"/>
                    </a:cubicBezTo>
                    <a:cubicBezTo>
                      <a:pt x="115" y="90"/>
                      <a:pt x="107" y="93"/>
                      <a:pt x="96" y="95"/>
                    </a:cubicBezTo>
                    <a:lnTo>
                      <a:pt x="143" y="161"/>
                    </a:lnTo>
                    <a:close/>
                    <a:moveTo>
                      <a:pt x="95" y="55"/>
                    </a:move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37"/>
                      <a:pt x="93" y="33"/>
                      <a:pt x="90" y="31"/>
                    </a:cubicBezTo>
                    <a:cubicBezTo>
                      <a:pt x="86" y="29"/>
                      <a:pt x="80" y="28"/>
                      <a:pt x="72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72" y="72"/>
                      <a:pt x="72" y="72"/>
                      <a:pt x="72" y="72"/>
                    </a:cubicBezTo>
                    <a:cubicBezTo>
                      <a:pt x="81" y="72"/>
                      <a:pt x="87" y="71"/>
                      <a:pt x="90" y="69"/>
                    </a:cubicBezTo>
                    <a:cubicBezTo>
                      <a:pt x="93" y="66"/>
                      <a:pt x="95" y="62"/>
                      <a:pt x="95" y="55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7" name="Freeform 13"/>
              <p:cNvSpPr>
                <a:spLocks noEditPoints="1"/>
              </p:cNvSpPr>
              <p:nvPr userDrawn="1"/>
            </p:nvSpPr>
            <p:spPr bwMode="auto">
              <a:xfrm>
                <a:off x="1800735" y="332366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 userDrawn="1"/>
            </p:nvSpPr>
            <p:spPr bwMode="auto">
              <a:xfrm>
                <a:off x="2349541" y="326116"/>
                <a:ext cx="394889" cy="497359"/>
              </a:xfrm>
              <a:custGeom>
                <a:avLst/>
                <a:gdLst>
                  <a:gd name="T0" fmla="*/ 131 w 131"/>
                  <a:gd name="T1" fmla="*/ 106 h 165"/>
                  <a:gd name="T2" fmla="*/ 131 w 131"/>
                  <a:gd name="T3" fmla="*/ 117 h 165"/>
                  <a:gd name="T4" fmla="*/ 126 w 131"/>
                  <a:gd name="T5" fmla="*/ 141 h 165"/>
                  <a:gd name="T6" fmla="*/ 111 w 131"/>
                  <a:gd name="T7" fmla="*/ 156 h 165"/>
                  <a:gd name="T8" fmla="*/ 88 w 131"/>
                  <a:gd name="T9" fmla="*/ 163 h 165"/>
                  <a:gd name="T10" fmla="*/ 60 w 131"/>
                  <a:gd name="T11" fmla="*/ 165 h 165"/>
                  <a:gd name="T12" fmla="*/ 3 w 131"/>
                  <a:gd name="T13" fmla="*/ 161 h 165"/>
                  <a:gd name="T14" fmla="*/ 3 w 131"/>
                  <a:gd name="T15" fmla="*/ 131 h 165"/>
                  <a:gd name="T16" fmla="*/ 60 w 131"/>
                  <a:gd name="T17" fmla="*/ 138 h 165"/>
                  <a:gd name="T18" fmla="*/ 92 w 131"/>
                  <a:gd name="T19" fmla="*/ 121 h 165"/>
                  <a:gd name="T20" fmla="*/ 92 w 131"/>
                  <a:gd name="T21" fmla="*/ 111 h 165"/>
                  <a:gd name="T22" fmla="*/ 88 w 131"/>
                  <a:gd name="T23" fmla="*/ 99 h 165"/>
                  <a:gd name="T24" fmla="*/ 71 w 131"/>
                  <a:gd name="T25" fmla="*/ 94 h 165"/>
                  <a:gd name="T26" fmla="*/ 53 w 131"/>
                  <a:gd name="T27" fmla="*/ 94 h 165"/>
                  <a:gd name="T28" fmla="*/ 0 w 131"/>
                  <a:gd name="T29" fmla="*/ 53 h 165"/>
                  <a:gd name="T30" fmla="*/ 0 w 131"/>
                  <a:gd name="T31" fmla="*/ 41 h 165"/>
                  <a:gd name="T32" fmla="*/ 17 w 131"/>
                  <a:gd name="T33" fmla="*/ 10 h 165"/>
                  <a:gd name="T34" fmla="*/ 73 w 131"/>
                  <a:gd name="T35" fmla="*/ 0 h 165"/>
                  <a:gd name="T36" fmla="*/ 123 w 131"/>
                  <a:gd name="T37" fmla="*/ 3 h 165"/>
                  <a:gd name="T38" fmla="*/ 123 w 131"/>
                  <a:gd name="T39" fmla="*/ 32 h 165"/>
                  <a:gd name="T40" fmla="*/ 72 w 131"/>
                  <a:gd name="T41" fmla="*/ 27 h 165"/>
                  <a:gd name="T42" fmla="*/ 46 w 131"/>
                  <a:gd name="T43" fmla="*/ 31 h 165"/>
                  <a:gd name="T44" fmla="*/ 38 w 131"/>
                  <a:gd name="T45" fmla="*/ 41 h 165"/>
                  <a:gd name="T46" fmla="*/ 38 w 131"/>
                  <a:gd name="T47" fmla="*/ 53 h 165"/>
                  <a:gd name="T48" fmla="*/ 60 w 131"/>
                  <a:gd name="T49" fmla="*/ 65 h 165"/>
                  <a:gd name="T50" fmla="*/ 79 w 131"/>
                  <a:gd name="T51" fmla="*/ 65 h 165"/>
                  <a:gd name="T52" fmla="*/ 119 w 131"/>
                  <a:gd name="T53" fmla="*/ 76 h 165"/>
                  <a:gd name="T54" fmla="*/ 131 w 131"/>
                  <a:gd name="T55" fmla="*/ 10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5">
                    <a:moveTo>
                      <a:pt x="131" y="106"/>
                    </a:moveTo>
                    <a:cubicBezTo>
                      <a:pt x="131" y="117"/>
                      <a:pt x="131" y="117"/>
                      <a:pt x="131" y="117"/>
                    </a:cubicBezTo>
                    <a:cubicBezTo>
                      <a:pt x="131" y="127"/>
                      <a:pt x="129" y="135"/>
                      <a:pt x="126" y="141"/>
                    </a:cubicBezTo>
                    <a:cubicBezTo>
                      <a:pt x="122" y="148"/>
                      <a:pt x="117" y="153"/>
                      <a:pt x="111" y="156"/>
                    </a:cubicBezTo>
                    <a:cubicBezTo>
                      <a:pt x="104" y="159"/>
                      <a:pt x="96" y="162"/>
                      <a:pt x="88" y="163"/>
                    </a:cubicBezTo>
                    <a:cubicBezTo>
                      <a:pt x="80" y="164"/>
                      <a:pt x="71" y="165"/>
                      <a:pt x="60" y="165"/>
                    </a:cubicBezTo>
                    <a:cubicBezTo>
                      <a:pt x="45" y="165"/>
                      <a:pt x="26" y="164"/>
                      <a:pt x="3" y="161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0" y="136"/>
                      <a:pt x="49" y="138"/>
                      <a:pt x="60" y="138"/>
                    </a:cubicBezTo>
                    <a:cubicBezTo>
                      <a:pt x="82" y="138"/>
                      <a:pt x="92" y="132"/>
                      <a:pt x="92" y="121"/>
                    </a:cubicBezTo>
                    <a:cubicBezTo>
                      <a:pt x="92" y="111"/>
                      <a:pt x="92" y="111"/>
                      <a:pt x="92" y="111"/>
                    </a:cubicBezTo>
                    <a:cubicBezTo>
                      <a:pt x="92" y="106"/>
                      <a:pt x="91" y="102"/>
                      <a:pt x="88" y="99"/>
                    </a:cubicBezTo>
                    <a:cubicBezTo>
                      <a:pt x="85" y="96"/>
                      <a:pt x="80" y="94"/>
                      <a:pt x="71" y="94"/>
                    </a:cubicBezTo>
                    <a:cubicBezTo>
                      <a:pt x="53" y="94"/>
                      <a:pt x="53" y="94"/>
                      <a:pt x="53" y="94"/>
                    </a:cubicBezTo>
                    <a:cubicBezTo>
                      <a:pt x="17" y="94"/>
                      <a:pt x="0" y="81"/>
                      <a:pt x="0" y="5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27"/>
                      <a:pt x="6" y="17"/>
                      <a:pt x="17" y="10"/>
                    </a:cubicBezTo>
                    <a:cubicBezTo>
                      <a:pt x="29" y="3"/>
                      <a:pt x="47" y="0"/>
                      <a:pt x="73" y="0"/>
                    </a:cubicBezTo>
                    <a:cubicBezTo>
                      <a:pt x="85" y="0"/>
                      <a:pt x="102" y="1"/>
                      <a:pt x="123" y="3"/>
                    </a:cubicBezTo>
                    <a:cubicBezTo>
                      <a:pt x="123" y="32"/>
                      <a:pt x="123" y="32"/>
                      <a:pt x="123" y="32"/>
                    </a:cubicBezTo>
                    <a:cubicBezTo>
                      <a:pt x="98" y="29"/>
                      <a:pt x="81" y="27"/>
                      <a:pt x="72" y="27"/>
                    </a:cubicBezTo>
                    <a:cubicBezTo>
                      <a:pt x="59" y="27"/>
                      <a:pt x="50" y="28"/>
                      <a:pt x="46" y="31"/>
                    </a:cubicBezTo>
                    <a:cubicBezTo>
                      <a:pt x="41" y="33"/>
                      <a:pt x="38" y="36"/>
                      <a:pt x="38" y="41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61"/>
                      <a:pt x="45" y="65"/>
                      <a:pt x="60" y="65"/>
                    </a:cubicBezTo>
                    <a:cubicBezTo>
                      <a:pt x="79" y="65"/>
                      <a:pt x="79" y="65"/>
                      <a:pt x="79" y="65"/>
                    </a:cubicBezTo>
                    <a:cubicBezTo>
                      <a:pt x="98" y="65"/>
                      <a:pt x="111" y="69"/>
                      <a:pt x="119" y="76"/>
                    </a:cubicBezTo>
                    <a:cubicBezTo>
                      <a:pt x="127" y="83"/>
                      <a:pt x="131" y="93"/>
                      <a:pt x="131" y="106"/>
                    </a:cubicBez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0" name="Rectangle 15"/>
              <p:cNvSpPr>
                <a:spLocks noChangeArrowheads="1"/>
              </p:cNvSpPr>
              <p:nvPr userDrawn="1"/>
            </p:nvSpPr>
            <p:spPr bwMode="auto">
              <a:xfrm>
                <a:off x="2854100" y="332365"/>
                <a:ext cx="114968" cy="484863"/>
              </a:xfrm>
              <a:prstGeom prst="rect">
                <a:avLst/>
              </a:pr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 userDrawn="1"/>
            </p:nvSpPr>
            <p:spPr bwMode="auto">
              <a:xfrm>
                <a:off x="3049957" y="332365"/>
                <a:ext cx="493611" cy="484863"/>
              </a:xfrm>
              <a:custGeom>
                <a:avLst/>
                <a:gdLst>
                  <a:gd name="T0" fmla="*/ 395 w 395"/>
                  <a:gd name="T1" fmla="*/ 388 h 388"/>
                  <a:gd name="T2" fmla="*/ 301 w 395"/>
                  <a:gd name="T3" fmla="*/ 388 h 388"/>
                  <a:gd name="T4" fmla="*/ 268 w 395"/>
                  <a:gd name="T5" fmla="*/ 285 h 388"/>
                  <a:gd name="T6" fmla="*/ 125 w 395"/>
                  <a:gd name="T7" fmla="*/ 285 h 388"/>
                  <a:gd name="T8" fmla="*/ 92 w 395"/>
                  <a:gd name="T9" fmla="*/ 388 h 388"/>
                  <a:gd name="T10" fmla="*/ 0 w 395"/>
                  <a:gd name="T11" fmla="*/ 388 h 388"/>
                  <a:gd name="T12" fmla="*/ 142 w 395"/>
                  <a:gd name="T13" fmla="*/ 0 h 388"/>
                  <a:gd name="T14" fmla="*/ 256 w 395"/>
                  <a:gd name="T15" fmla="*/ 0 h 388"/>
                  <a:gd name="T16" fmla="*/ 395 w 395"/>
                  <a:gd name="T17" fmla="*/ 388 h 388"/>
                  <a:gd name="T18" fmla="*/ 246 w 395"/>
                  <a:gd name="T19" fmla="*/ 224 h 388"/>
                  <a:gd name="T20" fmla="*/ 198 w 395"/>
                  <a:gd name="T21" fmla="*/ 77 h 388"/>
                  <a:gd name="T22" fmla="*/ 195 w 395"/>
                  <a:gd name="T23" fmla="*/ 77 h 388"/>
                  <a:gd name="T24" fmla="*/ 147 w 395"/>
                  <a:gd name="T25" fmla="*/ 224 h 388"/>
                  <a:gd name="T26" fmla="*/ 246 w 395"/>
                  <a:gd name="T27" fmla="*/ 224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5" h="388">
                    <a:moveTo>
                      <a:pt x="395" y="388"/>
                    </a:moveTo>
                    <a:lnTo>
                      <a:pt x="301" y="388"/>
                    </a:lnTo>
                    <a:lnTo>
                      <a:pt x="268" y="285"/>
                    </a:lnTo>
                    <a:lnTo>
                      <a:pt x="125" y="285"/>
                    </a:lnTo>
                    <a:lnTo>
                      <a:pt x="92" y="388"/>
                    </a:lnTo>
                    <a:lnTo>
                      <a:pt x="0" y="388"/>
                    </a:lnTo>
                    <a:lnTo>
                      <a:pt x="142" y="0"/>
                    </a:lnTo>
                    <a:lnTo>
                      <a:pt x="256" y="0"/>
                    </a:lnTo>
                    <a:lnTo>
                      <a:pt x="395" y="388"/>
                    </a:lnTo>
                    <a:close/>
                    <a:moveTo>
                      <a:pt x="246" y="224"/>
                    </a:moveTo>
                    <a:lnTo>
                      <a:pt x="198" y="77"/>
                    </a:lnTo>
                    <a:lnTo>
                      <a:pt x="195" y="77"/>
                    </a:lnTo>
                    <a:lnTo>
                      <a:pt x="147" y="224"/>
                    </a:lnTo>
                    <a:lnTo>
                      <a:pt x="246" y="224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2" name="Freeform 17"/>
              <p:cNvSpPr>
                <a:spLocks/>
              </p:cNvSpPr>
              <p:nvPr userDrawn="1"/>
            </p:nvSpPr>
            <p:spPr bwMode="auto">
              <a:xfrm>
                <a:off x="3620180" y="332365"/>
                <a:ext cx="454872" cy="484863"/>
              </a:xfrm>
              <a:custGeom>
                <a:avLst/>
                <a:gdLst>
                  <a:gd name="T0" fmla="*/ 364 w 364"/>
                  <a:gd name="T1" fmla="*/ 388 h 388"/>
                  <a:gd name="T2" fmla="*/ 270 w 364"/>
                  <a:gd name="T3" fmla="*/ 388 h 388"/>
                  <a:gd name="T4" fmla="*/ 82 w 364"/>
                  <a:gd name="T5" fmla="*/ 121 h 388"/>
                  <a:gd name="T6" fmla="*/ 82 w 364"/>
                  <a:gd name="T7" fmla="*/ 388 h 388"/>
                  <a:gd name="T8" fmla="*/ 0 w 364"/>
                  <a:gd name="T9" fmla="*/ 388 h 388"/>
                  <a:gd name="T10" fmla="*/ 0 w 364"/>
                  <a:gd name="T11" fmla="*/ 0 h 388"/>
                  <a:gd name="T12" fmla="*/ 94 w 364"/>
                  <a:gd name="T13" fmla="*/ 0 h 388"/>
                  <a:gd name="T14" fmla="*/ 279 w 364"/>
                  <a:gd name="T15" fmla="*/ 265 h 388"/>
                  <a:gd name="T16" fmla="*/ 279 w 364"/>
                  <a:gd name="T17" fmla="*/ 0 h 388"/>
                  <a:gd name="T18" fmla="*/ 364 w 364"/>
                  <a:gd name="T19" fmla="*/ 0 h 388"/>
                  <a:gd name="T20" fmla="*/ 364 w 364"/>
                  <a:gd name="T21" fmla="*/ 38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388">
                    <a:moveTo>
                      <a:pt x="364" y="388"/>
                    </a:moveTo>
                    <a:lnTo>
                      <a:pt x="270" y="388"/>
                    </a:lnTo>
                    <a:lnTo>
                      <a:pt x="82" y="121"/>
                    </a:lnTo>
                    <a:lnTo>
                      <a:pt x="82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94" y="0"/>
                    </a:lnTo>
                    <a:lnTo>
                      <a:pt x="279" y="265"/>
                    </a:lnTo>
                    <a:lnTo>
                      <a:pt x="279" y="0"/>
                    </a:lnTo>
                    <a:lnTo>
                      <a:pt x="364" y="0"/>
                    </a:lnTo>
                    <a:lnTo>
                      <a:pt x="364" y="388"/>
                    </a:lnTo>
                    <a:close/>
                  </a:path>
                </a:pathLst>
              </a:custGeom>
              <a:grpFill/>
              <a:ln w="9525">
                <a:noFill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/>
                <a:endParaRPr lang="en-US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92982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0657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9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4" b="8277"/>
          <a:stretch/>
        </p:blipFill>
        <p:spPr>
          <a:xfrm>
            <a:off x="0" y="0"/>
            <a:ext cx="12192000" cy="524589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47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1087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3575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4851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54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51832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2981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017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6880" r="8976" b="40977"/>
          <a:stretch/>
        </p:blipFill>
        <p:spPr>
          <a:xfrm>
            <a:off x="0" y="0"/>
            <a:ext cx="12192000" cy="524396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3530468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8689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40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138" r="4451" b="1171"/>
          <a:stretch/>
        </p:blipFill>
        <p:spPr>
          <a:xfrm>
            <a:off x="0" y="0"/>
            <a:ext cx="12192001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0798049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194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64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" b="35064"/>
          <a:stretch/>
        </p:blipFill>
        <p:spPr>
          <a:xfrm>
            <a:off x="0" y="1"/>
            <a:ext cx="12192000" cy="52451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1420064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9097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88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11371" r="441" b="1661"/>
          <a:stretch/>
        </p:blipFill>
        <p:spPr>
          <a:xfrm>
            <a:off x="0" y="1"/>
            <a:ext cx="12192000" cy="524509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8092132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56658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12" name="Слайд think-cell" r:id="rId4" imgW="594" imgH="595" progId="TCLayout.ActiveDocument.1">
                  <p:embed/>
                </p:oleObj>
              </mc:Choice>
              <mc:Fallback>
                <p:oleObj name="Слайд think-cell" r:id="rId4" imgW="594" imgH="59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0" b="13849"/>
          <a:stretch/>
        </p:blipFill>
        <p:spPr>
          <a:xfrm>
            <a:off x="0" y="0"/>
            <a:ext cx="12192000" cy="524351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524351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rgbClr val="000000">
                  <a:alpha val="70000"/>
                </a:srgbClr>
              </a:gs>
              <a:gs pos="47000">
                <a:srgbClr val="000000">
                  <a:alpha val="0"/>
                </a:srgbClr>
              </a:gs>
            </a:gsLst>
            <a:lin ang="81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43512"/>
            <a:ext cx="11557000" cy="16144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291586" indent="0">
              <a:buNone/>
              <a:defRPr sz="2400">
                <a:solidFill>
                  <a:schemeClr val="bg1"/>
                </a:solidFill>
              </a:defRPr>
            </a:lvl2pPr>
            <a:lvl3pPr marL="583171" indent="0">
              <a:buNone/>
              <a:defRPr sz="2400">
                <a:solidFill>
                  <a:schemeClr val="bg1"/>
                </a:solidFill>
              </a:defRPr>
            </a:lvl3pPr>
            <a:lvl4pPr marL="874756" indent="0">
              <a:buNone/>
              <a:defRPr sz="2400">
                <a:solidFill>
                  <a:schemeClr val="bg1"/>
                </a:solidFill>
              </a:defRPr>
            </a:lvl4pPr>
            <a:lvl5pPr marL="1166341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8414860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1283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1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" y="6438901"/>
            <a:ext cx="10584209" cy="2921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291586" indent="0">
              <a:buNone/>
              <a:defRPr/>
            </a:lvl2pPr>
            <a:lvl3pPr marL="583171" indent="0">
              <a:buNone/>
              <a:defRPr/>
            </a:lvl3pPr>
            <a:lvl4pPr marL="874756" indent="0">
              <a:buNone/>
              <a:defRPr/>
            </a:lvl4pPr>
            <a:lvl5pPr marL="1166341" indent="0">
              <a:buNone/>
              <a:defRPr/>
            </a:lvl5pPr>
          </a:lstStyle>
          <a:p>
            <a:pPr lvl="0"/>
            <a:r>
              <a:rPr lang="en-US" dirty="0"/>
              <a:t>Footnotes</a:t>
            </a:r>
          </a:p>
        </p:txBody>
      </p:sp>
      <p:pic>
        <p:nvPicPr>
          <p:cNvPr id="7" name="Рисунок 6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7752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593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9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499" y="0"/>
            <a:ext cx="10582275" cy="7048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14325" y="1614488"/>
            <a:ext cx="11563350" cy="36290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300"/>
              </a:spcAft>
              <a:buNone/>
              <a:defRPr lang="en-US" sz="1600" b="0" dirty="0">
                <a:solidFill>
                  <a:schemeClr val="tx1"/>
                </a:solidFill>
              </a:defRPr>
            </a:lvl1pPr>
          </a:lstStyle>
          <a:p>
            <a:pPr marL="145792" lvl="0" indent="-14579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Click to insert text</a:t>
            </a:r>
          </a:p>
        </p:txBody>
      </p:sp>
      <p:pic>
        <p:nvPicPr>
          <p:cNvPr id="6" name="Рисунок 5"/>
          <p:cNvPicPr/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t="20776" r="17874" b="32226"/>
          <a:stretch/>
        </p:blipFill>
        <p:spPr bwMode="auto">
          <a:xfrm>
            <a:off x="10544918" y="41352"/>
            <a:ext cx="1498399" cy="622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66856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28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3475195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2" name="Слайд think-cell" r:id="rId26" imgW="594" imgH="595" progId="TCLayout.ActiveDocument.1">
                  <p:embed/>
                </p:oleObj>
              </mc:Choice>
              <mc:Fallback>
                <p:oleObj name="Слайд think-cell" r:id="rId26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" name="Rectangle 4095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1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6E636A3-9ECF-48A3-BE22-44F7F64B0EB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17499" y="1"/>
            <a:ext cx="10582275" cy="70656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add title</a:t>
            </a:r>
            <a:endParaRPr lang="ru-RU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420943" y="6542300"/>
            <a:ext cx="456732" cy="226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>
              <a:defRPr sz="100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lvl="0"/>
            <a:fld id="{A629F11A-CAD2-4FD2-9793-0DC6E98D19B3}" type="slidenum">
              <a:rPr lang="ru-RU" sz="1200" smtClean="0">
                <a:solidFill>
                  <a:schemeClr val="tx1"/>
                </a:solidFill>
              </a:rPr>
              <a:pPr lvl="0"/>
              <a:t>‹#›</a:t>
            </a:fld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2">
            <a:extLst>
              <a:ext uri="{FF2B5EF4-FFF2-40B4-BE49-F238E27FC236}">
                <a16:creationId xmlns:a16="http://schemas.microsoft.com/office/drawing/2014/main" id="{364E0CD2-B6EC-42D1-82F3-DF270FED9E67}"/>
              </a:ext>
            </a:extLst>
          </p:cNvPr>
          <p:cNvCxnSpPr>
            <a:cxnSpLocks/>
          </p:cNvCxnSpPr>
          <p:nvPr userDrawn="1"/>
        </p:nvCxnSpPr>
        <p:spPr>
          <a:xfrm>
            <a:off x="0" y="706567"/>
            <a:ext cx="1219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282" y="55683"/>
            <a:ext cx="1063494" cy="5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696" r:id="rId8"/>
    <p:sldLayoutId id="2147483703" r:id="rId9"/>
    <p:sldLayoutId id="2147483708" r:id="rId10"/>
    <p:sldLayoutId id="2147483701" r:id="rId11"/>
    <p:sldLayoutId id="2147483742" r:id="rId12"/>
    <p:sldLayoutId id="2147483704" r:id="rId13"/>
    <p:sldLayoutId id="2147483707" r:id="rId14"/>
    <p:sldLayoutId id="2147483706" r:id="rId15"/>
    <p:sldLayoutId id="2147483716" r:id="rId16"/>
    <p:sldLayoutId id="2147483709" r:id="rId17"/>
    <p:sldLayoutId id="2147483710" r:id="rId18"/>
    <p:sldLayoutId id="2147483795" r:id="rId19"/>
    <p:sldLayoutId id="2147483796" r:id="rId20"/>
    <p:sldLayoutId id="2147483797" r:id="rId21"/>
  </p:sldLayoutIdLst>
  <p:hf hdr="0" ftr="0" dt="0"/>
  <p:txStyles>
    <p:titleStyle>
      <a:lvl1pPr algn="l" defTabSz="583170" rtl="0" eaLnBrk="1" latinLnBrk="0" hangingPunct="1">
        <a:lnSpc>
          <a:spcPct val="100000"/>
        </a:lnSpc>
        <a:spcBef>
          <a:spcPct val="0"/>
        </a:spcBef>
        <a:buNone/>
        <a:defRPr lang="ru-RU" sz="18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45792" indent="-145792" algn="l" defTabSz="58317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37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2896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54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213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71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5303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6888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8472" indent="-145792" algn="l" defTabSz="58317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58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317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75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634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924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951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1095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2680" algn="l" defTabSz="58317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78" userDrawn="1">
          <p15:clr>
            <a:srgbClr val="A4A3A4"/>
          </p15:clr>
        </p15:guide>
        <p15:guide id="4" orient="horz" pos="3875" userDrawn="1">
          <p15:clr>
            <a:srgbClr val="A4A3A4"/>
          </p15:clr>
        </p15:guide>
        <p15:guide id="8" orient="horz" pos="2732" userDrawn="1">
          <p15:clr>
            <a:srgbClr val="A4A3A4"/>
          </p15:clr>
        </p15:guide>
        <p15:guide id="10" pos="815" userDrawn="1">
          <p15:clr>
            <a:srgbClr val="A4A3A4"/>
          </p15:clr>
        </p15:guide>
        <p15:guide id="11" pos="1338" userDrawn="1">
          <p15:clr>
            <a:srgbClr val="A4A3A4"/>
          </p15:clr>
        </p15:guide>
        <p15:guide id="12" pos="723" userDrawn="1">
          <p15:clr>
            <a:srgbClr val="A4A3A4"/>
          </p15:clr>
        </p15:guide>
        <p15:guide id="13" pos="200" userDrawn="1">
          <p15:clr>
            <a:srgbClr val="A4A3A4"/>
          </p15:clr>
        </p15:guide>
        <p15:guide id="14" pos="1430" userDrawn="1">
          <p15:clr>
            <a:srgbClr val="A4A3A4"/>
          </p15:clr>
        </p15:guide>
        <p15:guide id="15" pos="1949" userDrawn="1">
          <p15:clr>
            <a:srgbClr val="A4A3A4"/>
          </p15:clr>
        </p15:guide>
        <p15:guide id="16" pos="2043" userDrawn="1">
          <p15:clr>
            <a:srgbClr val="A4A3A4"/>
          </p15:clr>
        </p15:guide>
        <p15:guide id="17" pos="2565" userDrawn="1">
          <p15:clr>
            <a:srgbClr val="A4A3A4"/>
          </p15:clr>
        </p15:guide>
        <p15:guide id="18" pos="2657" userDrawn="1">
          <p15:clr>
            <a:srgbClr val="A4A3A4"/>
          </p15:clr>
        </p15:guide>
        <p15:guide id="19" pos="3182" userDrawn="1">
          <p15:clr>
            <a:srgbClr val="A4A3A4"/>
          </p15:clr>
        </p15:guide>
        <p15:guide id="20" pos="3272" userDrawn="1">
          <p15:clr>
            <a:srgbClr val="A4A3A4"/>
          </p15:clr>
        </p15:guide>
        <p15:guide id="21" pos="3795" userDrawn="1">
          <p15:clr>
            <a:srgbClr val="A4A3A4"/>
          </p15:clr>
        </p15:guide>
        <p15:guide id="22" pos="3885" userDrawn="1">
          <p15:clr>
            <a:srgbClr val="A4A3A4"/>
          </p15:clr>
        </p15:guide>
        <p15:guide id="23" pos="4409" userDrawn="1">
          <p15:clr>
            <a:srgbClr val="A4A3A4"/>
          </p15:clr>
        </p15:guide>
        <p15:guide id="24" pos="4502" userDrawn="1">
          <p15:clr>
            <a:srgbClr val="A4A3A4"/>
          </p15:clr>
        </p15:guide>
        <p15:guide id="25" pos="5024" userDrawn="1">
          <p15:clr>
            <a:srgbClr val="A4A3A4"/>
          </p15:clr>
        </p15:guide>
        <p15:guide id="26" pos="5114" userDrawn="1">
          <p15:clr>
            <a:srgbClr val="A4A3A4"/>
          </p15:clr>
        </p15:guide>
        <p15:guide id="27" pos="5637" userDrawn="1">
          <p15:clr>
            <a:srgbClr val="A4A3A4"/>
          </p15:clr>
        </p15:guide>
        <p15:guide id="28" pos="5726" userDrawn="1">
          <p15:clr>
            <a:srgbClr val="A4A3A4"/>
          </p15:clr>
        </p15:guide>
        <p15:guide id="29" pos="6251" userDrawn="1">
          <p15:clr>
            <a:srgbClr val="A4A3A4"/>
          </p15:clr>
        </p15:guide>
        <p15:guide id="30" pos="6341" userDrawn="1">
          <p15:clr>
            <a:srgbClr val="A4A3A4"/>
          </p15:clr>
        </p15:guide>
        <p15:guide id="31" pos="6866" userDrawn="1">
          <p15:clr>
            <a:srgbClr val="A4A3A4"/>
          </p15:clr>
        </p15:guide>
        <p15:guide id="32" pos="6956" userDrawn="1">
          <p15:clr>
            <a:srgbClr val="A4A3A4"/>
          </p15:clr>
        </p15:guide>
        <p15:guide id="33" orient="horz" pos="444" userDrawn="1">
          <p15:clr>
            <a:srgbClr val="A4A3A4"/>
          </p15:clr>
        </p15:guide>
        <p15:guide id="34" orient="horz" pos="1589" userDrawn="1">
          <p15:clr>
            <a:srgbClr val="A4A3A4"/>
          </p15:clr>
        </p15:guide>
        <p15:guide id="35" orient="horz" pos="2158" userDrawn="1">
          <p15:clr>
            <a:srgbClr val="A4A3A4"/>
          </p15:clr>
        </p15:guide>
        <p15:guide id="36" orient="horz" pos="3303" userDrawn="1">
          <p15:clr>
            <a:srgbClr val="A4A3A4"/>
          </p15:clr>
        </p15:guide>
        <p15:guide id="39" orient="horz" pos="1017" userDrawn="1">
          <p15:clr>
            <a:srgbClr val="A4A3A4"/>
          </p15:clr>
        </p15:guide>
        <p15:guide id="41" orient="horz" pos="936" userDrawn="1">
          <p15:clr>
            <a:srgbClr val="A4A3A4"/>
          </p15:clr>
        </p15:guide>
        <p15:guide id="44" orient="horz" pos="97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27.v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10" Type="http://schemas.openxmlformats.org/officeDocument/2006/relationships/image" Target="../media/image1.emf"/><Relationship Id="rId4" Type="http://schemas.openxmlformats.org/officeDocument/2006/relationships/tags" Target="../tags/tag81.xml"/><Relationship Id="rId9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image" Target="../media/image16.emf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28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chart" Target="../charts/chart8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chart" Target="../charts/chart7.xml"/><Relationship Id="rId10" Type="http://schemas.openxmlformats.org/officeDocument/2006/relationships/tags" Target="../tags/tag93.xml"/><Relationship Id="rId19" Type="http://schemas.openxmlformats.org/officeDocument/2006/relationships/slideLayout" Target="../slideLayouts/slideLayout8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1.xml"/><Relationship Id="rId7" Type="http://schemas.openxmlformats.org/officeDocument/2006/relationships/image" Target="../media/image12.png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3.xml"/><Relationship Id="rId7" Type="http://schemas.openxmlformats.org/officeDocument/2006/relationships/image" Target="../media/image1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9" Type="http://schemas.openxmlformats.org/officeDocument/2006/relationships/chart" Target="../charts/chart2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tags" Target="../tags/tag78.xml"/><Relationship Id="rId42" Type="http://schemas.openxmlformats.org/officeDocument/2006/relationships/chart" Target="../charts/chart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tags" Target="../tags/tag77.xml"/><Relationship Id="rId38" Type="http://schemas.openxmlformats.org/officeDocument/2006/relationships/chart" Target="../charts/chart1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41" Type="http://schemas.openxmlformats.org/officeDocument/2006/relationships/chart" Target="../charts/chart4.xml"/><Relationship Id="rId1" Type="http://schemas.openxmlformats.org/officeDocument/2006/relationships/vmlDrawing" Target="../drawings/vmlDrawing26.v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37" Type="http://schemas.openxmlformats.org/officeDocument/2006/relationships/image" Target="../media/image16.emf"/><Relationship Id="rId40" Type="http://schemas.openxmlformats.org/officeDocument/2006/relationships/chart" Target="../charts/chart3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36" Type="http://schemas.openxmlformats.org/officeDocument/2006/relationships/oleObject" Target="../embeddings/oleObject26.bin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Relationship Id="rId35" Type="http://schemas.openxmlformats.org/officeDocument/2006/relationships/slideLayout" Target="../slideLayouts/slideLayout9.xml"/><Relationship Id="rId43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75433" y="1525588"/>
            <a:ext cx="7311405" cy="339044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83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91586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53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83171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27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74756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14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66341" indent="0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None/>
              <a:defRPr sz="1148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60371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530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688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8472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ea typeface="Verdana" panose="020B0604030504040204" pitchFamily="34" charset="0"/>
              </a:rPr>
              <a:t>2024 </a:t>
            </a:r>
            <a:r>
              <a:rPr lang="ru-RU" dirty="0" err="1">
                <a:ea typeface="Verdana" panose="020B0604030504040204" pitchFamily="34" charset="0"/>
              </a:rPr>
              <a:t>жылдың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қорытындысы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бойынша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бекітілген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тарифтік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сметаның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және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инвестициялық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бағдарламаның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орындалуы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туралы</a:t>
            </a:r>
            <a:r>
              <a:rPr lang="ru-RU" dirty="0">
                <a:ea typeface="Verdana" panose="020B0604030504040204" pitchFamily="34" charset="0"/>
              </a:rPr>
              <a:t>, </a:t>
            </a:r>
            <a:r>
              <a:rPr lang="ru-RU" dirty="0" err="1">
                <a:ea typeface="Verdana" panose="020B0604030504040204" pitchFamily="34" charset="0"/>
              </a:rPr>
              <a:t>реттеліп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көрсетілетін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қызметтердің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сапасы</a:t>
            </a:r>
            <a:r>
              <a:rPr lang="ru-RU" dirty="0">
                <a:ea typeface="Verdana" panose="020B0604030504040204" pitchFamily="34" charset="0"/>
              </a:rPr>
              <a:t> мен </a:t>
            </a:r>
            <a:r>
              <a:rPr lang="ru-RU" dirty="0" err="1">
                <a:ea typeface="Verdana" panose="020B0604030504040204" pitchFamily="34" charset="0"/>
              </a:rPr>
              <a:t>сенімділігі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көрсеткіштерінің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сақталуы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және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тұтынушылар</a:t>
            </a:r>
            <a:r>
              <a:rPr lang="ru-RU" dirty="0">
                <a:ea typeface="Verdana" panose="020B0604030504040204" pitchFamily="34" charset="0"/>
              </a:rPr>
              <a:t> мен </a:t>
            </a:r>
            <a:r>
              <a:rPr lang="ru-RU" dirty="0" err="1">
                <a:ea typeface="Verdana" panose="020B0604030504040204" pitchFamily="34" charset="0"/>
              </a:rPr>
              <a:t>өзге</a:t>
            </a:r>
            <a:r>
              <a:rPr lang="ru-RU" dirty="0">
                <a:ea typeface="Verdana" panose="020B0604030504040204" pitchFamily="34" charset="0"/>
              </a:rPr>
              <a:t> де </a:t>
            </a:r>
            <a:r>
              <a:rPr lang="ru-RU" dirty="0" err="1">
                <a:ea typeface="Verdana" panose="020B0604030504040204" pitchFamily="34" charset="0"/>
              </a:rPr>
              <a:t>мүдделі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тұлғалар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алдындағы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қызмет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тиімділігі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көрсеткіштерінің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жетістіктері</a:t>
            </a:r>
            <a:r>
              <a:rPr lang="ru-RU" dirty="0">
                <a:ea typeface="Verdana" panose="020B0604030504040204" pitchFamily="34" charset="0"/>
              </a:rPr>
              <a:t> </a:t>
            </a:r>
            <a:r>
              <a:rPr lang="ru-RU" dirty="0" err="1">
                <a:ea typeface="Verdana" panose="020B0604030504040204" pitchFamily="34" charset="0"/>
              </a:rPr>
              <a:t>туралы</a:t>
            </a:r>
            <a:r>
              <a:rPr lang="ru-RU" dirty="0">
                <a:ea typeface="Verdana" panose="020B0604030504040204" pitchFamily="34" charset="0"/>
              </a:rPr>
              <a:t> есеп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b="1" dirty="0">
                <a:ea typeface="Verdana" panose="020B0604030504040204" pitchFamily="34" charset="0"/>
              </a:rPr>
              <a:t>  </a:t>
            </a:r>
          </a:p>
          <a:p>
            <a:r>
              <a:rPr lang="ru-RU" sz="2000" b="1" dirty="0">
                <a:ea typeface="Verdana" panose="020B0604030504040204" pitchFamily="34" charset="0"/>
              </a:rPr>
              <a:t>  «</a:t>
            </a:r>
            <a:r>
              <a:rPr lang="ru-RU" sz="2000" b="1" dirty="0" err="1">
                <a:ea typeface="Verdana" panose="020B0604030504040204" pitchFamily="34" charset="0"/>
              </a:rPr>
              <a:t>Качары</a:t>
            </a:r>
            <a:r>
              <a:rPr lang="ru-RU" sz="2000" b="1" dirty="0">
                <a:ea typeface="Verdana" panose="020B0604030504040204" pitchFamily="34" charset="0"/>
              </a:rPr>
              <a:t> </a:t>
            </a:r>
            <a:r>
              <a:rPr lang="ru-RU" sz="2000" b="1" dirty="0" err="1">
                <a:ea typeface="Verdana" panose="020B0604030504040204" pitchFamily="34" charset="0"/>
              </a:rPr>
              <a:t>кен</a:t>
            </a:r>
            <a:r>
              <a:rPr lang="kk-KZ" sz="2000" b="1" dirty="0">
                <a:ea typeface="Verdana" panose="020B0604030504040204" pitchFamily="34" charset="0"/>
              </a:rPr>
              <a:t>і</a:t>
            </a:r>
            <a:r>
              <a:rPr lang="ru-RU" sz="2000" b="1" dirty="0">
                <a:ea typeface="Verdana" panose="020B0604030504040204" pitchFamily="34" charset="0"/>
              </a:rPr>
              <a:t>» АҚ</a:t>
            </a:r>
            <a:r>
              <a:rPr lang="ru-RU" sz="2000" dirty="0">
                <a:ea typeface="Verdana" panose="020B0604030504040204" pitchFamily="34" charset="0"/>
              </a:rPr>
              <a:t>, </a:t>
            </a:r>
            <a:r>
              <a:rPr lang="ru-RU" dirty="0">
                <a:ea typeface="Verdana" panose="020B0604030504040204" pitchFamily="34" charset="0"/>
              </a:rPr>
              <a:t>2025 </a:t>
            </a:r>
            <a:r>
              <a:rPr lang="ru-RU" dirty="0" err="1">
                <a:ea typeface="Verdana" panose="020B0604030504040204" pitchFamily="34" charset="0"/>
              </a:rPr>
              <a:t>жылғы</a:t>
            </a:r>
            <a:r>
              <a:rPr lang="ru-RU" dirty="0">
                <a:ea typeface="Verdana" panose="020B0604030504040204" pitchFamily="34" charset="0"/>
              </a:rPr>
              <a:t> 23 </a:t>
            </a:r>
            <a:r>
              <a:rPr lang="ru-RU" dirty="0" err="1">
                <a:ea typeface="Verdana" panose="020B0604030504040204" pitchFamily="34" charset="0"/>
              </a:rPr>
              <a:t>сәуір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8" y="133354"/>
            <a:ext cx="223132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5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729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6" name="Слайд think-cell" r:id="rId9" imgW="594" imgH="595" progId="TCLayout.ActiveDocument.1">
                  <p:embed/>
                </p:oleObj>
              </mc:Choice>
              <mc:Fallback>
                <p:oleObj name="Слайд think-cell" r:id="rId9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4" y="76200"/>
            <a:ext cx="10582275" cy="615631"/>
          </a:xfrm>
        </p:spPr>
        <p:txBody>
          <a:bodyPr vert="horz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тұтынушылармен</a:t>
            </a:r>
            <a:r>
              <a:rPr lang="ru-RU" dirty="0"/>
              <a:t> жүргізілетін </a:t>
            </a:r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0939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Текст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063038" y="5491163"/>
            <a:ext cx="357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buNone/>
            </a:pPr>
            <a:fld id="{E4EB9935-EA76-4AAD-B895-2E30B06EEF65}" type="datetime'''1''''''''''''''''''''''''''0''''''''''''''''''0%'''''''''">
              <a:rPr lang="ru-RU" altLang="en-US" sz="1000" smtClean="0">
                <a:solidFill>
                  <a:schemeClr val="bg1"/>
                </a:solidFill>
                <a:cs typeface="+mn-cs"/>
              </a:rPr>
              <a:pPr/>
              <a:t>100%</a:t>
            </a:fld>
            <a:endParaRPr lang="ru-RU" sz="1000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3900" y="5593069"/>
            <a:ext cx="1119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E7D11"/>
              </a:buClr>
            </a:pP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2024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жылдың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жылыту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кезеңі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Қашар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к.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жылумен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жабдықтау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жүйесінде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жабдықтың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істен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шығуынсыз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және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іркіліссіз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cs typeface="Times New Roman" pitchFamily="18" charset="0"/>
              </a:rPr>
              <a:t>өтті</a:t>
            </a:r>
            <a:r>
              <a:rPr lang="ru-RU" sz="14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08714" y="3244334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>
                <a:solidFill>
                  <a:schemeClr val="bg1"/>
                </a:solidFill>
              </a:rPr>
              <a:pPr/>
              <a:t>100%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95043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6" name="Текст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4526" y="2850144"/>
            <a:ext cx="2165349" cy="1401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«</a:t>
            </a:r>
            <a:r>
              <a:rPr lang="ru-RU" sz="1600" b="1" dirty="0" err="1">
                <a:solidFill>
                  <a:schemeClr val="tx1"/>
                </a:solidFill>
              </a:rPr>
              <a:t>Качары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>
                <a:solidFill>
                  <a:schemeClr val="tx1"/>
                </a:solidFill>
              </a:rPr>
              <a:t>кені</a:t>
            </a:r>
            <a:r>
              <a:rPr lang="ru-RU" sz="1600" b="1" dirty="0">
                <a:solidFill>
                  <a:schemeClr val="tx1"/>
                </a:solidFill>
              </a:rPr>
              <a:t>» АҚ</a:t>
            </a:r>
          </a:p>
        </p:txBody>
      </p:sp>
      <p:grpSp>
        <p:nvGrpSpPr>
          <p:cNvPr id="18" name="Group 492"/>
          <p:cNvGrpSpPr/>
          <p:nvPr/>
        </p:nvGrpSpPr>
        <p:grpSpPr>
          <a:xfrm>
            <a:off x="561975" y="3019425"/>
            <a:ext cx="369888" cy="369888"/>
            <a:chOff x="-2019301" y="4398964"/>
            <a:chExt cx="369888" cy="369888"/>
          </a:xfrm>
        </p:grpSpPr>
        <p:sp>
          <p:nvSpPr>
            <p:cNvPr id="19" name="Freeform 281"/>
            <p:cNvSpPr>
              <a:spLocks/>
            </p:cNvSpPr>
            <p:nvPr/>
          </p:nvSpPr>
          <p:spPr bwMode="auto">
            <a:xfrm>
              <a:off x="-1974851" y="4398964"/>
              <a:ext cx="69850" cy="63500"/>
            </a:xfrm>
            <a:custGeom>
              <a:avLst/>
              <a:gdLst>
                <a:gd name="T0" fmla="*/ 5 w 54"/>
                <a:gd name="T1" fmla="*/ 48 h 48"/>
                <a:gd name="T2" fmla="*/ 5 w 54"/>
                <a:gd name="T3" fmla="*/ 48 h 48"/>
                <a:gd name="T4" fmla="*/ 9 w 54"/>
                <a:gd name="T5" fmla="*/ 43 h 48"/>
                <a:gd name="T6" fmla="*/ 13 w 54"/>
                <a:gd name="T7" fmla="*/ 32 h 48"/>
                <a:gd name="T8" fmla="*/ 16 w 54"/>
                <a:gd name="T9" fmla="*/ 30 h 48"/>
                <a:gd name="T10" fmla="*/ 39 w 54"/>
                <a:gd name="T11" fmla="*/ 30 h 48"/>
                <a:gd name="T12" fmla="*/ 50 w 54"/>
                <a:gd name="T13" fmla="*/ 26 h 48"/>
                <a:gd name="T14" fmla="*/ 54 w 54"/>
                <a:gd name="T15" fmla="*/ 15 h 48"/>
                <a:gd name="T16" fmla="*/ 50 w 54"/>
                <a:gd name="T17" fmla="*/ 3 h 48"/>
                <a:gd name="T18" fmla="*/ 39 w 54"/>
                <a:gd name="T19" fmla="*/ 0 h 48"/>
                <a:gd name="T20" fmla="*/ 14 w 54"/>
                <a:gd name="T21" fmla="*/ 0 h 48"/>
                <a:gd name="T22" fmla="*/ 10 w 54"/>
                <a:gd name="T23" fmla="*/ 4 h 48"/>
                <a:gd name="T24" fmla="*/ 14 w 54"/>
                <a:gd name="T25" fmla="*/ 9 h 48"/>
                <a:gd name="T26" fmla="*/ 39 w 54"/>
                <a:gd name="T27" fmla="*/ 9 h 48"/>
                <a:gd name="T28" fmla="*/ 40 w 54"/>
                <a:gd name="T29" fmla="*/ 9 h 48"/>
                <a:gd name="T30" fmla="*/ 44 w 54"/>
                <a:gd name="T31" fmla="*/ 10 h 48"/>
                <a:gd name="T32" fmla="*/ 45 w 54"/>
                <a:gd name="T33" fmla="*/ 15 h 48"/>
                <a:gd name="T34" fmla="*/ 43 w 54"/>
                <a:gd name="T35" fmla="*/ 20 h 48"/>
                <a:gd name="T36" fmla="*/ 39 w 54"/>
                <a:gd name="T37" fmla="*/ 21 h 48"/>
                <a:gd name="T38" fmla="*/ 39 w 54"/>
                <a:gd name="T39" fmla="*/ 21 h 48"/>
                <a:gd name="T40" fmla="*/ 16 w 54"/>
                <a:gd name="T41" fmla="*/ 21 h 48"/>
                <a:gd name="T42" fmla="*/ 6 w 54"/>
                <a:gd name="T43" fmla="*/ 25 h 48"/>
                <a:gd name="T44" fmla="*/ 0 w 54"/>
                <a:gd name="T45" fmla="*/ 43 h 48"/>
                <a:gd name="T46" fmla="*/ 5 w 54"/>
                <a:gd name="T4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48">
                  <a:moveTo>
                    <a:pt x="5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8" y="47"/>
                    <a:pt x="10" y="45"/>
                    <a:pt x="9" y="43"/>
                  </a:cubicBezTo>
                  <a:cubicBezTo>
                    <a:pt x="9" y="38"/>
                    <a:pt x="11" y="34"/>
                    <a:pt x="13" y="32"/>
                  </a:cubicBezTo>
                  <a:cubicBezTo>
                    <a:pt x="14" y="31"/>
                    <a:pt x="15" y="30"/>
                    <a:pt x="16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0" y="30"/>
                    <a:pt x="45" y="30"/>
                    <a:pt x="50" y="26"/>
                  </a:cubicBezTo>
                  <a:cubicBezTo>
                    <a:pt x="52" y="25"/>
                    <a:pt x="54" y="21"/>
                    <a:pt x="54" y="15"/>
                  </a:cubicBezTo>
                  <a:cubicBezTo>
                    <a:pt x="54" y="10"/>
                    <a:pt x="53" y="6"/>
                    <a:pt x="50" y="3"/>
                  </a:cubicBezTo>
                  <a:cubicBezTo>
                    <a:pt x="46" y="0"/>
                    <a:pt x="42" y="0"/>
                    <a:pt x="3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0" y="2"/>
                    <a:pt x="10" y="4"/>
                  </a:cubicBezTo>
                  <a:cubicBezTo>
                    <a:pt x="10" y="7"/>
                    <a:pt x="12" y="9"/>
                    <a:pt x="14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1" y="9"/>
                    <a:pt x="43" y="9"/>
                    <a:pt x="44" y="10"/>
                  </a:cubicBezTo>
                  <a:cubicBezTo>
                    <a:pt x="44" y="11"/>
                    <a:pt x="45" y="13"/>
                    <a:pt x="45" y="15"/>
                  </a:cubicBezTo>
                  <a:cubicBezTo>
                    <a:pt x="45" y="17"/>
                    <a:pt x="44" y="19"/>
                    <a:pt x="43" y="20"/>
                  </a:cubicBezTo>
                  <a:cubicBezTo>
                    <a:pt x="42" y="21"/>
                    <a:pt x="40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2" y="21"/>
                    <a:pt x="9" y="22"/>
                    <a:pt x="6" y="25"/>
                  </a:cubicBezTo>
                  <a:cubicBezTo>
                    <a:pt x="2" y="29"/>
                    <a:pt x="0" y="36"/>
                    <a:pt x="0" y="43"/>
                  </a:cubicBezTo>
                  <a:cubicBezTo>
                    <a:pt x="0" y="46"/>
                    <a:pt x="2" y="48"/>
                    <a:pt x="5" y="4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82"/>
            <p:cNvSpPr>
              <a:spLocks noEditPoints="1"/>
            </p:cNvSpPr>
            <p:nvPr/>
          </p:nvSpPr>
          <p:spPr bwMode="auto">
            <a:xfrm>
              <a:off x="-1987551" y="4624389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83"/>
            <p:cNvSpPr>
              <a:spLocks noEditPoints="1"/>
            </p:cNvSpPr>
            <p:nvPr/>
          </p:nvSpPr>
          <p:spPr bwMode="auto">
            <a:xfrm>
              <a:off x="-1987551" y="4689476"/>
              <a:ext cx="38100" cy="50800"/>
            </a:xfrm>
            <a:custGeom>
              <a:avLst/>
              <a:gdLst>
                <a:gd name="T0" fmla="*/ 25 w 29"/>
                <a:gd name="T1" fmla="*/ 0 h 39"/>
                <a:gd name="T2" fmla="*/ 4 w 29"/>
                <a:gd name="T3" fmla="*/ 0 h 39"/>
                <a:gd name="T4" fmla="*/ 0 w 29"/>
                <a:gd name="T5" fmla="*/ 5 h 39"/>
                <a:gd name="T6" fmla="*/ 0 w 29"/>
                <a:gd name="T7" fmla="*/ 35 h 39"/>
                <a:gd name="T8" fmla="*/ 4 w 29"/>
                <a:gd name="T9" fmla="*/ 39 h 39"/>
                <a:gd name="T10" fmla="*/ 25 w 29"/>
                <a:gd name="T11" fmla="*/ 39 h 39"/>
                <a:gd name="T12" fmla="*/ 29 w 29"/>
                <a:gd name="T13" fmla="*/ 35 h 39"/>
                <a:gd name="T14" fmla="*/ 29 w 29"/>
                <a:gd name="T15" fmla="*/ 5 h 39"/>
                <a:gd name="T16" fmla="*/ 25 w 29"/>
                <a:gd name="T17" fmla="*/ 0 h 39"/>
                <a:gd name="T18" fmla="*/ 20 w 29"/>
                <a:gd name="T19" fmla="*/ 30 h 39"/>
                <a:gd name="T20" fmla="*/ 9 w 29"/>
                <a:gd name="T21" fmla="*/ 30 h 39"/>
                <a:gd name="T22" fmla="*/ 9 w 29"/>
                <a:gd name="T23" fmla="*/ 9 h 39"/>
                <a:gd name="T24" fmla="*/ 20 w 29"/>
                <a:gd name="T25" fmla="*/ 9 h 39"/>
                <a:gd name="T26" fmla="*/ 20 w 29"/>
                <a:gd name="T2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2" y="39"/>
                    <a:pt x="4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39"/>
                    <a:pt x="29" y="37"/>
                    <a:pt x="29" y="3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  <a:moveTo>
                    <a:pt x="20" y="30"/>
                  </a:move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30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84"/>
            <p:cNvSpPr>
              <a:spLocks/>
            </p:cNvSpPr>
            <p:nvPr/>
          </p:nvSpPr>
          <p:spPr bwMode="auto">
            <a:xfrm>
              <a:off x="-1901826" y="4624389"/>
              <a:ext cx="44450" cy="14288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85"/>
            <p:cNvSpPr>
              <a:spLocks/>
            </p:cNvSpPr>
            <p:nvPr/>
          </p:nvSpPr>
          <p:spPr bwMode="auto">
            <a:xfrm>
              <a:off x="-1901826" y="4659314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5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86"/>
            <p:cNvSpPr>
              <a:spLocks/>
            </p:cNvSpPr>
            <p:nvPr/>
          </p:nvSpPr>
          <p:spPr bwMode="auto">
            <a:xfrm>
              <a:off x="-1901826" y="4692651"/>
              <a:ext cx="44450" cy="11113"/>
            </a:xfrm>
            <a:custGeom>
              <a:avLst/>
              <a:gdLst>
                <a:gd name="T0" fmla="*/ 29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29 w 34"/>
                <a:gd name="T9" fmla="*/ 9 h 9"/>
                <a:gd name="T10" fmla="*/ 34 w 34"/>
                <a:gd name="T11" fmla="*/ 4 h 9"/>
                <a:gd name="T12" fmla="*/ 29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7"/>
            <p:cNvSpPr>
              <a:spLocks/>
            </p:cNvSpPr>
            <p:nvPr/>
          </p:nvSpPr>
          <p:spPr bwMode="auto">
            <a:xfrm>
              <a:off x="-1901826" y="4725989"/>
              <a:ext cx="44450" cy="12700"/>
            </a:xfrm>
            <a:custGeom>
              <a:avLst/>
              <a:gdLst>
                <a:gd name="T0" fmla="*/ 29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29 w 34"/>
                <a:gd name="T9" fmla="*/ 10 h 10"/>
                <a:gd name="T10" fmla="*/ 34 w 34"/>
                <a:gd name="T11" fmla="*/ 5 h 10"/>
                <a:gd name="T12" fmla="*/ 29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88"/>
            <p:cNvSpPr>
              <a:spLocks/>
            </p:cNvSpPr>
            <p:nvPr/>
          </p:nvSpPr>
          <p:spPr bwMode="auto">
            <a:xfrm>
              <a:off x="-1812926" y="4624389"/>
              <a:ext cx="44450" cy="14288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89"/>
            <p:cNvSpPr>
              <a:spLocks/>
            </p:cNvSpPr>
            <p:nvPr/>
          </p:nvSpPr>
          <p:spPr bwMode="auto">
            <a:xfrm>
              <a:off x="-1812926" y="4659314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5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5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90"/>
            <p:cNvSpPr>
              <a:spLocks/>
            </p:cNvSpPr>
            <p:nvPr/>
          </p:nvSpPr>
          <p:spPr bwMode="auto">
            <a:xfrm>
              <a:off x="-1812926" y="4692651"/>
              <a:ext cx="44450" cy="11113"/>
            </a:xfrm>
            <a:custGeom>
              <a:avLst/>
              <a:gdLst>
                <a:gd name="T0" fmla="*/ 30 w 34"/>
                <a:gd name="T1" fmla="*/ 0 h 9"/>
                <a:gd name="T2" fmla="*/ 5 w 34"/>
                <a:gd name="T3" fmla="*/ 0 h 9"/>
                <a:gd name="T4" fmla="*/ 0 w 34"/>
                <a:gd name="T5" fmla="*/ 4 h 9"/>
                <a:gd name="T6" fmla="*/ 5 w 34"/>
                <a:gd name="T7" fmla="*/ 9 h 9"/>
                <a:gd name="T8" fmla="*/ 30 w 34"/>
                <a:gd name="T9" fmla="*/ 9 h 9"/>
                <a:gd name="T10" fmla="*/ 34 w 34"/>
                <a:gd name="T11" fmla="*/ 4 h 9"/>
                <a:gd name="T12" fmla="*/ 30 w 3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91"/>
            <p:cNvSpPr>
              <a:spLocks/>
            </p:cNvSpPr>
            <p:nvPr/>
          </p:nvSpPr>
          <p:spPr bwMode="auto">
            <a:xfrm>
              <a:off x="-1812926" y="4725989"/>
              <a:ext cx="44450" cy="12700"/>
            </a:xfrm>
            <a:custGeom>
              <a:avLst/>
              <a:gdLst>
                <a:gd name="T0" fmla="*/ 30 w 34"/>
                <a:gd name="T1" fmla="*/ 0 h 10"/>
                <a:gd name="T2" fmla="*/ 5 w 34"/>
                <a:gd name="T3" fmla="*/ 0 h 10"/>
                <a:gd name="T4" fmla="*/ 0 w 34"/>
                <a:gd name="T5" fmla="*/ 5 h 10"/>
                <a:gd name="T6" fmla="*/ 5 w 34"/>
                <a:gd name="T7" fmla="*/ 10 h 10"/>
                <a:gd name="T8" fmla="*/ 30 w 34"/>
                <a:gd name="T9" fmla="*/ 10 h 10"/>
                <a:gd name="T10" fmla="*/ 34 w 34"/>
                <a:gd name="T11" fmla="*/ 5 h 10"/>
                <a:gd name="T12" fmla="*/ 30 w 3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3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2"/>
            <p:cNvSpPr>
              <a:spLocks noEditPoints="1"/>
            </p:cNvSpPr>
            <p:nvPr/>
          </p:nvSpPr>
          <p:spPr bwMode="auto">
            <a:xfrm>
              <a:off x="-2019301" y="4478339"/>
              <a:ext cx="369888" cy="290513"/>
            </a:xfrm>
            <a:custGeom>
              <a:avLst/>
              <a:gdLst>
                <a:gd name="T0" fmla="*/ 277 w 284"/>
                <a:gd name="T1" fmla="*/ 62 h 223"/>
                <a:gd name="T2" fmla="*/ 215 w 284"/>
                <a:gd name="T3" fmla="*/ 67 h 223"/>
                <a:gd name="T4" fmla="*/ 209 w 284"/>
                <a:gd name="T5" fmla="*/ 62 h 223"/>
                <a:gd name="T6" fmla="*/ 189 w 284"/>
                <a:gd name="T7" fmla="*/ 76 h 223"/>
                <a:gd name="T8" fmla="*/ 206 w 284"/>
                <a:gd name="T9" fmla="*/ 74 h 223"/>
                <a:gd name="T10" fmla="*/ 206 w 284"/>
                <a:gd name="T11" fmla="*/ 214 h 223"/>
                <a:gd name="T12" fmla="*/ 147 w 284"/>
                <a:gd name="T13" fmla="*/ 99 h 223"/>
                <a:gd name="T14" fmla="*/ 176 w 284"/>
                <a:gd name="T15" fmla="*/ 82 h 223"/>
                <a:gd name="T16" fmla="*/ 147 w 284"/>
                <a:gd name="T17" fmla="*/ 88 h 223"/>
                <a:gd name="T18" fmla="*/ 145 w 284"/>
                <a:gd name="T19" fmla="*/ 63 h 223"/>
                <a:gd name="T20" fmla="*/ 120 w 284"/>
                <a:gd name="T21" fmla="*/ 71 h 223"/>
                <a:gd name="T22" fmla="*/ 73 w 284"/>
                <a:gd name="T23" fmla="*/ 91 h 223"/>
                <a:gd name="T24" fmla="*/ 59 w 284"/>
                <a:gd name="T25" fmla="*/ 33 h 223"/>
                <a:gd name="T26" fmla="*/ 70 w 284"/>
                <a:gd name="T27" fmla="*/ 28 h 223"/>
                <a:gd name="T28" fmla="*/ 65 w 284"/>
                <a:gd name="T29" fmla="*/ 0 h 223"/>
                <a:gd name="T30" fmla="*/ 9 w 284"/>
                <a:gd name="T31" fmla="*/ 5 h 223"/>
                <a:gd name="T32" fmla="*/ 14 w 284"/>
                <a:gd name="T33" fmla="*/ 33 h 223"/>
                <a:gd name="T34" fmla="*/ 20 w 284"/>
                <a:gd name="T35" fmla="*/ 91 h 223"/>
                <a:gd name="T36" fmla="*/ 0 w 284"/>
                <a:gd name="T37" fmla="*/ 96 h 223"/>
                <a:gd name="T38" fmla="*/ 5 w 284"/>
                <a:gd name="T39" fmla="*/ 223 h 223"/>
                <a:gd name="T40" fmla="*/ 142 w 284"/>
                <a:gd name="T41" fmla="*/ 223 h 223"/>
                <a:gd name="T42" fmla="*/ 279 w 284"/>
                <a:gd name="T43" fmla="*/ 223 h 223"/>
                <a:gd name="T44" fmla="*/ 284 w 284"/>
                <a:gd name="T45" fmla="*/ 67 h 223"/>
                <a:gd name="T46" fmla="*/ 18 w 284"/>
                <a:gd name="T47" fmla="*/ 10 h 223"/>
                <a:gd name="T48" fmla="*/ 61 w 284"/>
                <a:gd name="T49" fmla="*/ 23 h 223"/>
                <a:gd name="T50" fmla="*/ 25 w 284"/>
                <a:gd name="T51" fmla="*/ 23 h 223"/>
                <a:gd name="T52" fmla="*/ 18 w 284"/>
                <a:gd name="T53" fmla="*/ 10 h 223"/>
                <a:gd name="T54" fmla="*/ 49 w 284"/>
                <a:gd name="T55" fmla="*/ 33 h 223"/>
                <a:gd name="T56" fmla="*/ 30 w 284"/>
                <a:gd name="T57" fmla="*/ 91 h 223"/>
                <a:gd name="T58" fmla="*/ 10 w 284"/>
                <a:gd name="T59" fmla="*/ 101 h 223"/>
                <a:gd name="T60" fmla="*/ 69 w 284"/>
                <a:gd name="T61" fmla="*/ 214 h 223"/>
                <a:gd name="T62" fmla="*/ 10 w 284"/>
                <a:gd name="T63" fmla="*/ 101 h 223"/>
                <a:gd name="T64" fmla="*/ 137 w 284"/>
                <a:gd name="T65" fmla="*/ 74 h 223"/>
                <a:gd name="T66" fmla="*/ 137 w 284"/>
                <a:gd name="T67" fmla="*/ 214 h 223"/>
                <a:gd name="T68" fmla="*/ 79 w 284"/>
                <a:gd name="T69" fmla="*/ 99 h 223"/>
                <a:gd name="T70" fmla="*/ 215 w 284"/>
                <a:gd name="T71" fmla="*/ 214 h 223"/>
                <a:gd name="T72" fmla="*/ 274 w 284"/>
                <a:gd name="T73" fmla="*/ 7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4" h="223">
                  <a:moveTo>
                    <a:pt x="282" y="63"/>
                  </a:moveTo>
                  <a:cubicBezTo>
                    <a:pt x="280" y="62"/>
                    <a:pt x="279" y="62"/>
                    <a:pt x="277" y="62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67"/>
                    <a:pt x="215" y="67"/>
                    <a:pt x="215" y="67"/>
                  </a:cubicBezTo>
                  <a:cubicBezTo>
                    <a:pt x="215" y="65"/>
                    <a:pt x="215" y="64"/>
                    <a:pt x="213" y="63"/>
                  </a:cubicBezTo>
                  <a:cubicBezTo>
                    <a:pt x="212" y="62"/>
                    <a:pt x="210" y="62"/>
                    <a:pt x="209" y="62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189" y="71"/>
                    <a:pt x="188" y="74"/>
                    <a:pt x="189" y="76"/>
                  </a:cubicBezTo>
                  <a:cubicBezTo>
                    <a:pt x="190" y="78"/>
                    <a:pt x="192" y="80"/>
                    <a:pt x="195" y="79"/>
                  </a:cubicBezTo>
                  <a:cubicBezTo>
                    <a:pt x="206" y="74"/>
                    <a:pt x="206" y="74"/>
                    <a:pt x="206" y="74"/>
                  </a:cubicBezTo>
                  <a:cubicBezTo>
                    <a:pt x="206" y="96"/>
                    <a:pt x="206" y="96"/>
                    <a:pt x="206" y="96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7" y="99"/>
                    <a:pt x="147" y="99"/>
                    <a:pt x="147" y="9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6" y="87"/>
                    <a:pt x="177" y="84"/>
                    <a:pt x="176" y="82"/>
                  </a:cubicBezTo>
                  <a:cubicBezTo>
                    <a:pt x="175" y="79"/>
                    <a:pt x="172" y="78"/>
                    <a:pt x="169" y="79"/>
                  </a:cubicBezTo>
                  <a:cubicBezTo>
                    <a:pt x="147" y="88"/>
                    <a:pt x="147" y="88"/>
                    <a:pt x="147" y="88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5"/>
                    <a:pt x="146" y="64"/>
                    <a:pt x="145" y="63"/>
                  </a:cubicBezTo>
                  <a:cubicBezTo>
                    <a:pt x="143" y="62"/>
                    <a:pt x="142" y="62"/>
                    <a:pt x="140" y="6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59" y="91"/>
                    <a:pt x="59" y="91"/>
                    <a:pt x="59" y="91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8" y="33"/>
                    <a:pt x="70" y="31"/>
                    <a:pt x="70" y="28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2"/>
                    <a:pt x="68" y="0"/>
                    <a:pt x="6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1"/>
                    <a:pt x="11" y="33"/>
                    <a:pt x="14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3"/>
                    <a:pt x="0" y="96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1"/>
                    <a:pt x="3" y="223"/>
                    <a:pt x="5" y="223"/>
                  </a:cubicBezTo>
                  <a:cubicBezTo>
                    <a:pt x="74" y="223"/>
                    <a:pt x="74" y="223"/>
                    <a:pt x="74" y="223"/>
                  </a:cubicBezTo>
                  <a:cubicBezTo>
                    <a:pt x="142" y="223"/>
                    <a:pt x="142" y="223"/>
                    <a:pt x="142" y="223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279" y="223"/>
                    <a:pt x="279" y="223"/>
                    <a:pt x="279" y="223"/>
                  </a:cubicBezTo>
                  <a:cubicBezTo>
                    <a:pt x="282" y="223"/>
                    <a:pt x="284" y="221"/>
                    <a:pt x="284" y="218"/>
                  </a:cubicBezTo>
                  <a:cubicBezTo>
                    <a:pt x="284" y="67"/>
                    <a:pt x="284" y="67"/>
                    <a:pt x="284" y="67"/>
                  </a:cubicBezTo>
                  <a:cubicBezTo>
                    <a:pt x="284" y="65"/>
                    <a:pt x="283" y="64"/>
                    <a:pt x="282" y="63"/>
                  </a:cubicBezTo>
                  <a:close/>
                  <a:moveTo>
                    <a:pt x="18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8" y="23"/>
                    <a:pt x="18" y="23"/>
                    <a:pt x="18" y="23"/>
                  </a:cubicBezTo>
                  <a:lnTo>
                    <a:pt x="18" y="10"/>
                  </a:lnTo>
                  <a:close/>
                  <a:moveTo>
                    <a:pt x="30" y="33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30" y="33"/>
                  </a:lnTo>
                  <a:close/>
                  <a:moveTo>
                    <a:pt x="10" y="101"/>
                  </a:moveTo>
                  <a:cubicBezTo>
                    <a:pt x="69" y="101"/>
                    <a:pt x="69" y="101"/>
                    <a:pt x="69" y="101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10" y="214"/>
                    <a:pt x="10" y="214"/>
                    <a:pt x="10" y="214"/>
                  </a:cubicBezTo>
                  <a:lnTo>
                    <a:pt x="10" y="101"/>
                  </a:lnTo>
                  <a:close/>
                  <a:moveTo>
                    <a:pt x="79" y="99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214"/>
                    <a:pt x="137" y="214"/>
                    <a:pt x="137" y="214"/>
                  </a:cubicBezTo>
                  <a:cubicBezTo>
                    <a:pt x="79" y="214"/>
                    <a:pt x="79" y="214"/>
                    <a:pt x="79" y="214"/>
                  </a:cubicBezTo>
                  <a:lnTo>
                    <a:pt x="79" y="99"/>
                  </a:lnTo>
                  <a:close/>
                  <a:moveTo>
                    <a:pt x="274" y="214"/>
                  </a:moveTo>
                  <a:cubicBezTo>
                    <a:pt x="215" y="214"/>
                    <a:pt x="215" y="214"/>
                    <a:pt x="215" y="214"/>
                  </a:cubicBezTo>
                  <a:cubicBezTo>
                    <a:pt x="215" y="99"/>
                    <a:pt x="215" y="99"/>
                    <a:pt x="215" y="99"/>
                  </a:cubicBezTo>
                  <a:cubicBezTo>
                    <a:pt x="274" y="74"/>
                    <a:pt x="274" y="74"/>
                    <a:pt x="274" y="74"/>
                  </a:cubicBezTo>
                  <a:lnTo>
                    <a:pt x="274" y="214"/>
                  </a:ln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3"/>
            <p:cNvSpPr>
              <a:spLocks/>
            </p:cNvSpPr>
            <p:nvPr/>
          </p:nvSpPr>
          <p:spPr bwMode="auto">
            <a:xfrm>
              <a:off x="-1722438" y="4624389"/>
              <a:ext cx="44450" cy="14288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4"/>
            <p:cNvSpPr>
              <a:spLocks/>
            </p:cNvSpPr>
            <p:nvPr/>
          </p:nvSpPr>
          <p:spPr bwMode="auto">
            <a:xfrm>
              <a:off x="-1722438" y="4659314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5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5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95"/>
            <p:cNvSpPr>
              <a:spLocks/>
            </p:cNvSpPr>
            <p:nvPr/>
          </p:nvSpPr>
          <p:spPr bwMode="auto">
            <a:xfrm>
              <a:off x="-1722438" y="4692651"/>
              <a:ext cx="44450" cy="11113"/>
            </a:xfrm>
            <a:custGeom>
              <a:avLst/>
              <a:gdLst>
                <a:gd name="T0" fmla="*/ 5 w 34"/>
                <a:gd name="T1" fmla="*/ 9 h 9"/>
                <a:gd name="T2" fmla="*/ 29 w 34"/>
                <a:gd name="T3" fmla="*/ 9 h 9"/>
                <a:gd name="T4" fmla="*/ 34 w 34"/>
                <a:gd name="T5" fmla="*/ 4 h 9"/>
                <a:gd name="T6" fmla="*/ 29 w 34"/>
                <a:gd name="T7" fmla="*/ 0 h 9"/>
                <a:gd name="T8" fmla="*/ 5 w 34"/>
                <a:gd name="T9" fmla="*/ 0 h 9"/>
                <a:gd name="T10" fmla="*/ 0 w 34"/>
                <a:gd name="T11" fmla="*/ 4 h 9"/>
                <a:gd name="T12" fmla="*/ 5 w 34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5" y="9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32" y="9"/>
                    <a:pt x="34" y="7"/>
                    <a:pt x="34" y="4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6"/>
            <p:cNvSpPr>
              <a:spLocks/>
            </p:cNvSpPr>
            <p:nvPr/>
          </p:nvSpPr>
          <p:spPr bwMode="auto">
            <a:xfrm>
              <a:off x="-1722438" y="4725989"/>
              <a:ext cx="44450" cy="12700"/>
            </a:xfrm>
            <a:custGeom>
              <a:avLst/>
              <a:gdLst>
                <a:gd name="T0" fmla="*/ 5 w 34"/>
                <a:gd name="T1" fmla="*/ 10 h 10"/>
                <a:gd name="T2" fmla="*/ 29 w 34"/>
                <a:gd name="T3" fmla="*/ 10 h 10"/>
                <a:gd name="T4" fmla="*/ 34 w 34"/>
                <a:gd name="T5" fmla="*/ 5 h 10"/>
                <a:gd name="T6" fmla="*/ 29 w 34"/>
                <a:gd name="T7" fmla="*/ 0 h 10"/>
                <a:gd name="T8" fmla="*/ 5 w 34"/>
                <a:gd name="T9" fmla="*/ 0 h 10"/>
                <a:gd name="T10" fmla="*/ 0 w 34"/>
                <a:gd name="T11" fmla="*/ 5 h 10"/>
                <a:gd name="T12" fmla="*/ 5 w 3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0">
                  <a:moveTo>
                    <a:pt x="5" y="10"/>
                  </a:moveTo>
                  <a:cubicBezTo>
                    <a:pt x="29" y="10"/>
                    <a:pt x="29" y="10"/>
                    <a:pt x="29" y="10"/>
                  </a:cubicBezTo>
                  <a:cubicBezTo>
                    <a:pt x="32" y="10"/>
                    <a:pt x="34" y="8"/>
                    <a:pt x="34" y="5"/>
                  </a:cubicBezTo>
                  <a:cubicBezTo>
                    <a:pt x="34" y="2"/>
                    <a:pt x="32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Прямоугольник 34"/>
          <p:cNvSpPr/>
          <p:nvPr/>
        </p:nvSpPr>
        <p:spPr bwMode="gray">
          <a:xfrm>
            <a:off x="4475162" y="1423988"/>
            <a:ext cx="2738416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Қызмет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көрсету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gray">
          <a:xfrm>
            <a:off x="7213829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Қызметке</a:t>
            </a:r>
            <a:r>
              <a:rPr lang="ru-RU" sz="1400" b="1" i="1" dirty="0">
                <a:solidFill>
                  <a:schemeClr val="dk1"/>
                </a:solidFill>
              </a:rPr>
              <a:t> тариф 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2946400" y="1423988"/>
            <a:ext cx="1438275" cy="3671888"/>
            <a:chOff x="2432720" y="2258870"/>
            <a:chExt cx="1438524" cy="3672000"/>
          </a:xfrm>
        </p:grpSpPr>
        <p:sp>
          <p:nvSpPr>
            <p:cNvPr id="38" name="Freeform 54"/>
            <p:cNvSpPr>
              <a:spLocks/>
            </p:cNvSpPr>
            <p:nvPr/>
          </p:nvSpPr>
          <p:spPr bwMode="auto">
            <a:xfrm>
              <a:off x="2432720" y="2258870"/>
              <a:ext cx="1438524" cy="3375993"/>
            </a:xfrm>
            <a:custGeom>
              <a:avLst/>
              <a:gdLst>
                <a:gd name="T0" fmla="*/ 0 w 1001"/>
                <a:gd name="T1" fmla="*/ 1473200 h 2224"/>
                <a:gd name="T2" fmla="*/ 971550 w 1001"/>
                <a:gd name="T3" fmla="*/ 1473200 h 2224"/>
                <a:gd name="T4" fmla="*/ 971550 w 1001"/>
                <a:gd name="T5" fmla="*/ 1897062 h 2224"/>
                <a:gd name="T6" fmla="*/ 1589088 w 1001"/>
                <a:gd name="T7" fmla="*/ 3530600 h 2224"/>
                <a:gd name="T8" fmla="*/ 1589088 w 1001"/>
                <a:gd name="T9" fmla="*/ 0 h 2224"/>
                <a:gd name="T10" fmla="*/ 0 w 1001"/>
                <a:gd name="T11" fmla="*/ 1473200 h 2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1"/>
                <a:gd name="T19" fmla="*/ 0 h 2224"/>
                <a:gd name="T20" fmla="*/ 1001 w 1001"/>
                <a:gd name="T21" fmla="*/ 2224 h 2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1" h="2224">
                  <a:moveTo>
                    <a:pt x="0" y="928"/>
                  </a:moveTo>
                  <a:lnTo>
                    <a:pt x="612" y="928"/>
                  </a:lnTo>
                  <a:lnTo>
                    <a:pt x="612" y="1195"/>
                  </a:lnTo>
                  <a:lnTo>
                    <a:pt x="1001" y="2224"/>
                  </a:lnTo>
                  <a:lnTo>
                    <a:pt x="1001" y="0"/>
                  </a:lnTo>
                  <a:lnTo>
                    <a:pt x="0" y="9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>
                <a:solidFill>
                  <a:srgbClr val="000000"/>
                </a:solidFill>
              </a:endParaRPr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2432720" y="2269496"/>
              <a:ext cx="1438524" cy="3661374"/>
            </a:xfrm>
            <a:custGeom>
              <a:avLst/>
              <a:gdLst>
                <a:gd name="T0" fmla="*/ 1531938 w 1001"/>
                <a:gd name="T1" fmla="*/ 0 h 2412"/>
                <a:gd name="T2" fmla="*/ 0 w 1001"/>
                <a:gd name="T3" fmla="*/ 1462087 h 2412"/>
                <a:gd name="T4" fmla="*/ 982663 w 1001"/>
                <a:gd name="T5" fmla="*/ 1462087 h 2412"/>
                <a:gd name="T6" fmla="*/ 982663 w 1001"/>
                <a:gd name="T7" fmla="*/ 1897063 h 2412"/>
                <a:gd name="T8" fmla="*/ 1589088 w 1001"/>
                <a:gd name="T9" fmla="*/ 3829050 h 2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1"/>
                <a:gd name="T16" fmla="*/ 0 h 2412"/>
                <a:gd name="T17" fmla="*/ 1001 w 1001"/>
                <a:gd name="T18" fmla="*/ 2412 h 2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1" h="2412">
                  <a:moveTo>
                    <a:pt x="965" y="0"/>
                  </a:moveTo>
                  <a:lnTo>
                    <a:pt x="0" y="921"/>
                  </a:lnTo>
                  <a:lnTo>
                    <a:pt x="619" y="921"/>
                  </a:lnTo>
                  <a:lnTo>
                    <a:pt x="619" y="1195"/>
                  </a:lnTo>
                  <a:lnTo>
                    <a:pt x="1001" y="2412"/>
                  </a:lnTo>
                </a:path>
              </a:pathLst>
            </a:custGeom>
            <a:noFill/>
            <a:ln w="19050" cap="flat" cmpd="sng" algn="ctr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91440" bIns="9144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400" b="1" i="1">
                <a:solidFill>
                  <a:srgbClr val="000000"/>
                </a:solidFill>
              </a:endParaRPr>
            </a:p>
          </p:txBody>
        </p:sp>
      </p:grpSp>
      <p:sp>
        <p:nvSpPr>
          <p:cNvPr id="40" name="Rectangle 38"/>
          <p:cNvSpPr>
            <a:spLocks noChangeArrowheads="1"/>
          </p:cNvSpPr>
          <p:nvPr/>
        </p:nvSpPr>
        <p:spPr bwMode="gray">
          <a:xfrm>
            <a:off x="2638425" y="2876550"/>
            <a:ext cx="1152525" cy="396875"/>
          </a:xfrm>
          <a:prstGeom prst="rect">
            <a:avLst/>
          </a:prstGeom>
          <a:solidFill>
            <a:schemeClr val="dk2"/>
          </a:solidFill>
          <a:ln w="12700" cap="flat" cmpd="sng" algn="ctr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de-DE" sz="1050" b="0" dirty="0" err="1">
                <a:solidFill>
                  <a:schemeClr val="lt1"/>
                </a:solidFill>
              </a:rPr>
              <a:t>Реттелетін</a:t>
            </a:r>
            <a:r>
              <a:rPr lang="ru-RU" altLang="de-DE" sz="1050" b="0" dirty="0">
                <a:solidFill>
                  <a:schemeClr val="lt1"/>
                </a:solidFill>
              </a:rPr>
              <a:t> </a:t>
            </a:r>
            <a:r>
              <a:rPr lang="ru-RU" altLang="de-DE" sz="1050" b="0" dirty="0" err="1">
                <a:solidFill>
                  <a:schemeClr val="lt1"/>
                </a:solidFill>
              </a:rPr>
              <a:t>қызмет</a:t>
            </a:r>
            <a:endParaRPr lang="de-DE" altLang="de-DE" sz="1050" b="0" dirty="0">
              <a:solidFill>
                <a:schemeClr val="lt1"/>
              </a:solidFill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gray">
          <a:xfrm>
            <a:off x="2638425" y="334327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err="1">
                <a:solidFill>
                  <a:schemeClr val="dk1"/>
                </a:solidFill>
              </a:rPr>
              <a:t>Негізгі</a:t>
            </a:r>
            <a:r>
              <a:rPr lang="ru-RU" altLang="de-DE" sz="1050" b="0" dirty="0">
                <a:solidFill>
                  <a:schemeClr val="dk1"/>
                </a:solidFill>
              </a:rPr>
              <a:t> </a:t>
            </a:r>
            <a:r>
              <a:rPr lang="ru-RU" altLang="de-DE" sz="1050" b="0" dirty="0" err="1">
                <a:solidFill>
                  <a:schemeClr val="dk1"/>
                </a:solidFill>
              </a:rPr>
              <a:t>қызмет</a:t>
            </a:r>
            <a:endParaRPr lang="de-DE" altLang="de-DE" sz="1050" b="0" dirty="0">
              <a:solidFill>
                <a:schemeClr val="dk1"/>
              </a:solidFill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gray">
          <a:xfrm>
            <a:off x="2638425" y="3844925"/>
            <a:ext cx="1152525" cy="395288"/>
          </a:xfrm>
          <a:prstGeom prst="rect">
            <a:avLst/>
          </a:prstGeom>
          <a:solidFill>
            <a:schemeClr val="lt1">
              <a:alpha val="95020"/>
            </a:schemeClr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lg" len="lg"/>
            <a:tailEnd type="none" w="lg" len="lg"/>
          </a:ln>
          <a:extLst/>
        </p:spPr>
        <p:txBody>
          <a:bodyPr lIns="50400" tIns="0" rIns="0" bIns="0" anchor="ctr"/>
          <a:lstStyle>
            <a:lvl1pPr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de-DE" sz="1050" b="0" dirty="0" err="1">
                <a:solidFill>
                  <a:schemeClr val="dk1"/>
                </a:solidFill>
              </a:rPr>
              <a:t>Басқа</a:t>
            </a:r>
            <a:r>
              <a:rPr lang="ru-RU" altLang="de-DE" sz="1050" b="0" dirty="0">
                <a:solidFill>
                  <a:schemeClr val="dk1"/>
                </a:solidFill>
              </a:rPr>
              <a:t> </a:t>
            </a:r>
            <a:r>
              <a:rPr lang="ru-RU" altLang="de-DE" sz="1050" b="0" dirty="0" err="1">
                <a:solidFill>
                  <a:schemeClr val="dk1"/>
                </a:solidFill>
              </a:rPr>
              <a:t>қызмет</a:t>
            </a:r>
            <a:endParaRPr lang="de-DE" altLang="de-DE" sz="1050" b="0" dirty="0">
              <a:solidFill>
                <a:schemeClr val="dk1"/>
              </a:solidFill>
            </a:endParaRPr>
          </a:p>
        </p:txBody>
      </p:sp>
      <p:cxnSp>
        <p:nvCxnSpPr>
          <p:cNvPr id="43" name="Gerade Verbindung 14"/>
          <p:cNvCxnSpPr/>
          <p:nvPr/>
        </p:nvCxnSpPr>
        <p:spPr bwMode="auto">
          <a:xfrm>
            <a:off x="4475162" y="1198563"/>
            <a:ext cx="666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  <a:effectLst/>
        </p:spPr>
      </p:cxn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4475162" y="692150"/>
            <a:ext cx="6659999" cy="4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72000" anchor="b"/>
          <a:lstStyle/>
          <a:p>
            <a:pPr algn="ctr"/>
            <a:r>
              <a:rPr lang="ru-RU" altLang="de-DE" sz="1600" b="1" dirty="0" err="1">
                <a:solidFill>
                  <a:srgbClr val="000000"/>
                </a:solidFill>
              </a:rPr>
              <a:t>Тұтынушылармен</a:t>
            </a:r>
            <a:r>
              <a:rPr lang="ru-RU" altLang="de-DE" sz="1600" b="1" dirty="0">
                <a:solidFill>
                  <a:srgbClr val="000000"/>
                </a:solidFill>
              </a:rPr>
              <a:t> </a:t>
            </a:r>
            <a:r>
              <a:rPr lang="ru-RU" altLang="de-DE" sz="1600" b="1" dirty="0" err="1">
                <a:solidFill>
                  <a:srgbClr val="000000"/>
                </a:solidFill>
              </a:rPr>
              <a:t>жұмыс</a:t>
            </a:r>
            <a:endParaRPr lang="en-GB" altLang="de-DE" sz="1600" b="1" dirty="0">
              <a:solidFill>
                <a:srgbClr val="000000"/>
              </a:solidFill>
            </a:endParaRPr>
          </a:p>
        </p:txBody>
      </p:sp>
      <p:sp>
        <p:nvSpPr>
          <p:cNvPr id="45" name="Rounded Rectangle 526"/>
          <p:cNvSpPr/>
          <p:nvPr/>
        </p:nvSpPr>
        <p:spPr bwMode="gray">
          <a:xfrm>
            <a:off x="4475162" y="1874838"/>
            <a:ext cx="2738416" cy="322948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уәкілетті</a:t>
            </a:r>
            <a:r>
              <a:rPr lang="ru-RU" sz="1400" dirty="0"/>
              <a:t> орган </a:t>
            </a:r>
            <a:r>
              <a:rPr lang="ru-RU" sz="1400" dirty="0" err="1"/>
              <a:t>бекіткен</a:t>
            </a:r>
            <a:r>
              <a:rPr lang="ru-RU" sz="1400" dirty="0"/>
              <a:t> </a:t>
            </a:r>
            <a:r>
              <a:rPr lang="ru-RU" sz="1400" dirty="0" err="1"/>
              <a:t>тарифтер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көрсетілетін</a:t>
            </a:r>
            <a:r>
              <a:rPr lang="ru-RU" sz="1400" dirty="0"/>
              <a:t> </a:t>
            </a:r>
            <a:r>
              <a:rPr lang="ru-RU" sz="1400" dirty="0" err="1"/>
              <a:t>қызметтердің</a:t>
            </a:r>
            <a:r>
              <a:rPr lang="ru-RU" sz="1400" dirty="0"/>
              <a:t> </a:t>
            </a:r>
            <a:r>
              <a:rPr lang="ru-RU" sz="1400" dirty="0" err="1"/>
              <a:t>сапасына</a:t>
            </a:r>
            <a:r>
              <a:rPr lang="ru-RU" sz="1400" dirty="0"/>
              <a:t> </a:t>
            </a:r>
            <a:r>
              <a:rPr lang="ru-RU" sz="1400" dirty="0" err="1"/>
              <a:t>қойылатын</a:t>
            </a:r>
            <a:r>
              <a:rPr lang="ru-RU" sz="1400" dirty="0"/>
              <a:t> </a:t>
            </a:r>
            <a:r>
              <a:rPr lang="ru-RU" sz="1400" dirty="0" err="1"/>
              <a:t>талаптарға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</a:t>
            </a:r>
            <a:r>
              <a:rPr lang="ru-RU" sz="1400" dirty="0" err="1"/>
              <a:t>жалпыға</a:t>
            </a:r>
            <a:r>
              <a:rPr lang="ru-RU" sz="1400" dirty="0"/>
              <a:t> </a:t>
            </a:r>
            <a:r>
              <a:rPr lang="ru-RU" sz="1400" dirty="0" err="1"/>
              <a:t>бірдей</a:t>
            </a:r>
            <a:r>
              <a:rPr lang="ru-RU" sz="1400" dirty="0"/>
              <a:t>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көрсету</a:t>
            </a:r>
            <a:r>
              <a:rPr lang="ru-RU" sz="1400" dirty="0"/>
              <a:t> </a:t>
            </a:r>
            <a:r>
              <a:rPr lang="ru-RU" sz="1400" dirty="0" err="1"/>
              <a:t>қамтамасыз</a:t>
            </a:r>
            <a:r>
              <a:rPr lang="ru-RU" sz="1400" dirty="0"/>
              <a:t> </a:t>
            </a:r>
            <a:r>
              <a:rPr lang="ru-RU" sz="1400" dirty="0" err="1"/>
              <a:t>етіледі</a:t>
            </a:r>
            <a:r>
              <a:rPr lang="ru-RU" sz="1400" dirty="0"/>
              <a:t>. 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Тараптар</a:t>
            </a:r>
            <a:r>
              <a:rPr lang="ru-RU" sz="1400" dirty="0"/>
              <a:t> </a:t>
            </a:r>
            <a:r>
              <a:rPr lang="ru-RU" sz="1400" dirty="0" err="1"/>
              <a:t>жасасқан</a:t>
            </a:r>
            <a:r>
              <a:rPr lang="ru-RU" sz="1400" dirty="0"/>
              <a:t> </a:t>
            </a:r>
            <a:r>
              <a:rPr lang="ru-RU" sz="1400" dirty="0" err="1"/>
              <a:t>шарттардың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</a:t>
            </a:r>
            <a:r>
              <a:rPr lang="ru-RU" sz="1400" dirty="0" err="1"/>
              <a:t>қабылданған</a:t>
            </a:r>
            <a:r>
              <a:rPr lang="ru-RU" sz="1400" dirty="0"/>
              <a:t> </a:t>
            </a:r>
            <a:r>
              <a:rPr lang="ru-RU" sz="1400" dirty="0" err="1"/>
              <a:t>шарттық</a:t>
            </a:r>
            <a:r>
              <a:rPr lang="ru-RU" sz="1400" dirty="0"/>
              <a:t> өзара </a:t>
            </a:r>
            <a:r>
              <a:rPr lang="ru-RU" sz="1400" dirty="0" err="1"/>
              <a:t>міндеттемелердің</a:t>
            </a:r>
            <a:r>
              <a:rPr lang="ru-RU" sz="1400" dirty="0"/>
              <a:t> </a:t>
            </a:r>
            <a:r>
              <a:rPr lang="ru-RU" sz="1400" dirty="0" err="1"/>
              <a:t>талаптарына</a:t>
            </a:r>
            <a:r>
              <a:rPr lang="ru-RU" sz="1400" dirty="0"/>
              <a:t> </a:t>
            </a:r>
            <a:r>
              <a:rPr lang="ru-RU" sz="1400" dirty="0" err="1"/>
              <a:t>сәйкес</a:t>
            </a:r>
            <a:r>
              <a:rPr lang="ru-RU" sz="1400" dirty="0"/>
              <a:t> жүзеге </a:t>
            </a:r>
            <a:r>
              <a:rPr lang="ru-RU" sz="1400" dirty="0" err="1"/>
              <a:t>асырылады</a:t>
            </a:r>
            <a:r>
              <a:rPr lang="ru-RU" sz="1400" dirty="0"/>
              <a:t>.</a:t>
            </a:r>
          </a:p>
        </p:txBody>
      </p:sp>
      <p:sp>
        <p:nvSpPr>
          <p:cNvPr id="46" name="Rounded Rectangle 526"/>
          <p:cNvSpPr/>
          <p:nvPr/>
        </p:nvSpPr>
        <p:spPr bwMode="gray">
          <a:xfrm>
            <a:off x="7213828" y="1874838"/>
            <a:ext cx="2415309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жобаны</a:t>
            </a:r>
            <a:r>
              <a:rPr lang="ru-RU" sz="1400" dirty="0"/>
              <a:t> </a:t>
            </a:r>
            <a:r>
              <a:rPr lang="ru-RU" sz="1400" dirty="0" err="1"/>
              <a:t>бағалау</a:t>
            </a:r>
            <a:r>
              <a:rPr lang="ru-RU" sz="1400" dirty="0"/>
              <a:t> </a:t>
            </a:r>
            <a:r>
              <a:rPr lang="ru-RU" sz="1400" dirty="0" err="1"/>
              <a:t>процесіне</a:t>
            </a:r>
            <a:r>
              <a:rPr lang="ru-RU" sz="1400" dirty="0"/>
              <a:t> </a:t>
            </a:r>
            <a:r>
              <a:rPr lang="ru-RU" sz="1400" dirty="0" err="1"/>
              <a:t>тәуелсіз</a:t>
            </a:r>
            <a:r>
              <a:rPr lang="ru-RU" sz="1400" dirty="0"/>
              <a:t> </a:t>
            </a:r>
            <a:r>
              <a:rPr lang="ru-RU" sz="1400" dirty="0" err="1"/>
              <a:t>сарапшылардың</a:t>
            </a:r>
            <a:r>
              <a:rPr lang="ru-RU" sz="1400" dirty="0"/>
              <a:t>, </a:t>
            </a:r>
            <a:r>
              <a:rPr lang="ru-RU" sz="1400" dirty="0" err="1"/>
              <a:t>қоғамдық</a:t>
            </a:r>
            <a:r>
              <a:rPr lang="ru-RU" sz="1400" dirty="0"/>
              <a:t> </a:t>
            </a:r>
            <a:r>
              <a:rPr lang="ru-RU" sz="1400" dirty="0" err="1"/>
              <a:t>ұйымдар</a:t>
            </a:r>
            <a:r>
              <a:rPr lang="ru-RU" sz="1400" dirty="0"/>
              <a:t> мен </a:t>
            </a:r>
            <a:r>
              <a:rPr lang="ru-RU" sz="1400" dirty="0" err="1"/>
              <a:t>тұтынушылардың</a:t>
            </a:r>
            <a:r>
              <a:rPr lang="ru-RU" sz="1400" dirty="0"/>
              <a:t> </a:t>
            </a:r>
            <a:r>
              <a:rPr lang="ru-RU" sz="1400" dirty="0" err="1"/>
              <a:t>қатысуы</a:t>
            </a:r>
            <a:r>
              <a:rPr lang="ru-RU" sz="1400" dirty="0"/>
              <a:t> 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dk1"/>
                </a:solidFill>
              </a:rPr>
              <a:t>қоғамдық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тыңдауларға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қатысу</a:t>
            </a:r>
            <a:endParaRPr lang="ru-RU" sz="1400" dirty="0">
              <a:solidFill>
                <a:schemeClr val="dk1"/>
              </a:solidFill>
            </a:endParaRP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dk1"/>
                </a:solidFill>
              </a:rPr>
              <a:t>тұтынушыларды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заңнамада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көзделген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мерзімдерде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тарифтердің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өзгеруі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туралы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хабардар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ету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2150" y="6321425"/>
            <a:ext cx="109222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қызметтердің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сапасына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тұтынушылар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тарапынан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Freeform 223"/>
          <p:cNvSpPr>
            <a:spLocks noEditPoints="1"/>
          </p:cNvSpPr>
          <p:nvPr/>
        </p:nvSpPr>
        <p:spPr bwMode="auto">
          <a:xfrm>
            <a:off x="5888830" y="771075"/>
            <a:ext cx="414338" cy="352425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2"/>
          <p:cNvSpPr/>
          <p:nvPr>
            <p:custDataLst>
              <p:tags r:id="rId6"/>
            </p:custDataLst>
          </p:nvPr>
        </p:nvSpPr>
        <p:spPr bwMode="auto">
          <a:xfrm>
            <a:off x="166688" y="5494338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50" name="Rectangle 2"/>
          <p:cNvSpPr/>
          <p:nvPr>
            <p:custDataLst>
              <p:tags r:id="rId7"/>
            </p:custDataLst>
          </p:nvPr>
        </p:nvSpPr>
        <p:spPr bwMode="auto">
          <a:xfrm>
            <a:off x="166688" y="6216650"/>
            <a:ext cx="508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4801" dirty="0">
                <a:solidFill>
                  <a:schemeClr val="hlink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 flipV="1">
            <a:off x="2420126" y="3165364"/>
            <a:ext cx="230159" cy="18516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>
            <a:off x="2420126" y="3350526"/>
            <a:ext cx="230159" cy="782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1" idx="1"/>
          </p:cNvCxnSpPr>
          <p:nvPr/>
        </p:nvCxnSpPr>
        <p:spPr>
          <a:xfrm flipH="1">
            <a:off x="2535205" y="3540919"/>
            <a:ext cx="103220" cy="0"/>
          </a:xfrm>
          <a:prstGeom prst="line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Прямоугольник 53"/>
          <p:cNvSpPr/>
          <p:nvPr/>
        </p:nvSpPr>
        <p:spPr bwMode="gray">
          <a:xfrm>
            <a:off x="9390292" y="1423988"/>
            <a:ext cx="2224088" cy="433388"/>
          </a:xfrm>
          <a:prstGeom prst="rect">
            <a:avLst/>
          </a:prstGeom>
          <a:solidFill>
            <a:schemeClr val="lt2"/>
          </a:solidFill>
          <a:ln w="1905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36000" tIns="36000" rIns="36000" bIns="36000" rtlCol="0" anchor="ctr">
            <a:noAutofit/>
          </a:bodyPr>
          <a:lstStyle/>
          <a:p>
            <a:pPr algn="ctr">
              <a:buClr>
                <a:schemeClr val="bg2"/>
              </a:buClr>
              <a:buSzPct val="100000"/>
            </a:pPr>
            <a:r>
              <a:rPr lang="ru-RU" sz="1400" b="1" i="1" dirty="0" err="1">
                <a:solidFill>
                  <a:schemeClr val="dk1"/>
                </a:solidFill>
              </a:rPr>
              <a:t>Тұтынушылар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алдындағы</a:t>
            </a:r>
            <a:r>
              <a:rPr lang="ru-RU" sz="1400" b="1" i="1" dirty="0">
                <a:solidFill>
                  <a:schemeClr val="dk1"/>
                </a:solidFill>
              </a:rPr>
              <a:t> </a:t>
            </a:r>
            <a:r>
              <a:rPr lang="ru-RU" sz="1400" b="1" i="1" dirty="0" err="1">
                <a:solidFill>
                  <a:schemeClr val="dk1"/>
                </a:solidFill>
              </a:rPr>
              <a:t>есептер</a:t>
            </a:r>
            <a:endParaRPr lang="ru-RU" sz="1400" b="1" i="1" dirty="0">
              <a:solidFill>
                <a:schemeClr val="dk1"/>
              </a:solidFill>
            </a:endParaRPr>
          </a:p>
        </p:txBody>
      </p:sp>
      <p:sp>
        <p:nvSpPr>
          <p:cNvPr id="55" name="Rounded Rectangle 526"/>
          <p:cNvSpPr/>
          <p:nvPr/>
        </p:nvSpPr>
        <p:spPr bwMode="gray">
          <a:xfrm>
            <a:off x="9571267" y="1874838"/>
            <a:ext cx="2224088" cy="3262035"/>
          </a:xfrm>
          <a:prstGeom prst="rect">
            <a:avLst/>
          </a:prstGeom>
          <a:solidFill>
            <a:schemeClr val="lt1">
              <a:alpha val="65000"/>
            </a:schemeClr>
          </a:solidFill>
          <a:ln w="12700" cap="flat" cmpd="sng" algn="ctr">
            <a:solidFill>
              <a:schemeClr val="lt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wrap="square" lIns="72000" tIns="36000" rIns="36000" bIns="108000" rtlCol="0" anchor="t">
            <a:no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/>
              <a:t>бұқаралық</a:t>
            </a:r>
            <a:r>
              <a:rPr lang="ru-RU" sz="1400" dirty="0"/>
              <a:t> </a:t>
            </a:r>
            <a:r>
              <a:rPr lang="ru-RU" sz="1400" dirty="0" err="1"/>
              <a:t>ақпарат</a:t>
            </a:r>
            <a:r>
              <a:rPr lang="ru-RU" sz="1400" dirty="0"/>
              <a:t> </a:t>
            </a:r>
            <a:r>
              <a:rPr lang="ru-RU" sz="1400" dirty="0" err="1"/>
              <a:t>құралдарында</a:t>
            </a:r>
            <a:r>
              <a:rPr lang="ru-RU" sz="1400" dirty="0"/>
              <a:t> </a:t>
            </a:r>
            <a:r>
              <a:rPr lang="ru-RU" sz="1400" dirty="0" err="1"/>
              <a:t>көпшілік</a:t>
            </a:r>
            <a:r>
              <a:rPr lang="ru-RU" sz="1400" dirty="0"/>
              <a:t> </a:t>
            </a:r>
            <a:r>
              <a:rPr lang="ru-RU" sz="1400" dirty="0" err="1"/>
              <a:t>тыңдаулардың</a:t>
            </a:r>
            <a:r>
              <a:rPr lang="ru-RU" sz="1400" dirty="0"/>
              <a:t> </a:t>
            </a:r>
            <a:r>
              <a:rPr lang="ru-RU" sz="1400" dirty="0" err="1"/>
              <a:t>уақыты</a:t>
            </a:r>
            <a:r>
              <a:rPr lang="ru-RU" sz="1400" dirty="0"/>
              <a:t> мен </a:t>
            </a:r>
            <a:r>
              <a:rPr lang="ru-RU" sz="1400" dirty="0" err="1"/>
              <a:t>орны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 </a:t>
            </a:r>
            <a:r>
              <a:rPr lang="ru-RU" sz="1400" dirty="0" err="1"/>
              <a:t>хабарламаларды</a:t>
            </a:r>
            <a:r>
              <a:rPr lang="ru-RU" sz="1400" dirty="0"/>
              <a:t> </a:t>
            </a:r>
            <a:r>
              <a:rPr lang="ru-RU" sz="1400" dirty="0" err="1"/>
              <a:t>жариялау</a:t>
            </a:r>
            <a:r>
              <a:rPr lang="ru-RU" sz="1400" dirty="0"/>
              <a:t>. </a:t>
            </a:r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ru-RU" sz="1400" dirty="0" err="1">
                <a:solidFill>
                  <a:schemeClr val="dk1"/>
                </a:solidFill>
              </a:rPr>
              <a:t>міндетті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ақпаратты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бұқаралық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ақпарат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құралдарында</a:t>
            </a:r>
            <a:r>
              <a:rPr lang="ru-RU" sz="1400" dirty="0">
                <a:solidFill>
                  <a:schemeClr val="dk1"/>
                </a:solidFill>
              </a:rPr>
              <a:t>, оның </a:t>
            </a:r>
            <a:r>
              <a:rPr lang="ru-RU" sz="1400" dirty="0" err="1">
                <a:solidFill>
                  <a:schemeClr val="dk1"/>
                </a:solidFill>
              </a:rPr>
              <a:t>ішінде</a:t>
            </a:r>
            <a:r>
              <a:rPr lang="ru-RU" sz="1400" dirty="0">
                <a:solidFill>
                  <a:schemeClr val="dk1"/>
                </a:solidFill>
              </a:rPr>
              <a:t> интернет-</a:t>
            </a:r>
            <a:r>
              <a:rPr lang="ru-RU" sz="1400" dirty="0" err="1">
                <a:solidFill>
                  <a:schemeClr val="dk1"/>
                </a:solidFill>
              </a:rPr>
              <a:t>ресурста</a:t>
            </a:r>
            <a:r>
              <a:rPr lang="ru-RU" sz="1400" dirty="0">
                <a:solidFill>
                  <a:schemeClr val="dk1"/>
                </a:solidFill>
              </a:rPr>
              <a:t> </a:t>
            </a:r>
            <a:r>
              <a:rPr lang="ru-RU" sz="1400" dirty="0" err="1">
                <a:solidFill>
                  <a:schemeClr val="dk1"/>
                </a:solidFill>
              </a:rPr>
              <a:t>орналастыру</a:t>
            </a:r>
            <a:endParaRPr lang="ru-RU" sz="1400" dirty="0">
              <a:solidFill>
                <a:schemeClr val="dk1"/>
              </a:solidFill>
            </a:endParaRPr>
          </a:p>
        </p:txBody>
      </p:sp>
      <p:grpSp>
        <p:nvGrpSpPr>
          <p:cNvPr id="56" name="Group 488"/>
          <p:cNvGrpSpPr/>
          <p:nvPr/>
        </p:nvGrpSpPr>
        <p:grpSpPr>
          <a:xfrm>
            <a:off x="979488" y="3016251"/>
            <a:ext cx="371475" cy="371475"/>
            <a:chOff x="-2103438" y="3878264"/>
            <a:chExt cx="371475" cy="371475"/>
          </a:xfrm>
        </p:grpSpPr>
        <p:sp>
          <p:nvSpPr>
            <p:cNvPr id="57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803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691941"/>
              </p:ext>
            </p:extLst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19" name="Слайд think-cell" r:id="rId20" imgW="395" imgH="396" progId="TCLayout.ActiveDocument.1">
                  <p:embed/>
                </p:oleObj>
              </mc:Choice>
              <mc:Fallback>
                <p:oleObj name="Слайд think-cell" r:id="rId20" imgW="395" imgH="396" progId="TCLayout.ActiveDocument.1">
                  <p:embed/>
                  <p:pic>
                    <p:nvPicPr>
                      <p:cNvPr id="27" name="Объект 2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Қызметтің </a:t>
            </a:r>
            <a:r>
              <a:rPr lang="ru-RU" dirty="0" err="1"/>
              <a:t>перспективалары</a:t>
            </a:r>
            <a:r>
              <a:rPr lang="ru-RU" dirty="0"/>
              <a:t> (даму </a:t>
            </a:r>
            <a:r>
              <a:rPr lang="ru-RU" dirty="0" err="1"/>
              <a:t>жоспарлары</a:t>
            </a:r>
            <a:r>
              <a:rPr lang="ru-RU" dirty="0"/>
              <a:t>), оның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реттеліп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қызметтер </a:t>
            </a:r>
            <a:r>
              <a:rPr lang="ru-RU" dirty="0" err="1"/>
              <a:t>саласындағы</a:t>
            </a:r>
            <a:r>
              <a:rPr lang="ru-RU" dirty="0"/>
              <a:t> </a:t>
            </a:r>
            <a:r>
              <a:rPr lang="ru-RU" dirty="0" err="1"/>
              <a:t>тарифтердің</a:t>
            </a:r>
            <a:r>
              <a:rPr lang="ru-RU" dirty="0"/>
              <a:t> </a:t>
            </a:r>
            <a:r>
              <a:rPr lang="ru-RU" dirty="0" err="1"/>
              <a:t>ықтимал</a:t>
            </a:r>
            <a:r>
              <a:rPr lang="ru-RU" dirty="0"/>
              <a:t> </a:t>
            </a:r>
            <a:r>
              <a:rPr lang="ru-RU" dirty="0" err="1"/>
              <a:t>өзгерістері</a:t>
            </a:r>
            <a:r>
              <a:rPr lang="ru-RU" dirty="0"/>
              <a:t> </a:t>
            </a:r>
          </a:p>
        </p:txBody>
      </p:sp>
      <p:sp>
        <p:nvSpPr>
          <p:cNvPr id="5" name="Abgerundetes Rechteck 109"/>
          <p:cNvSpPr/>
          <p:nvPr/>
        </p:nvSpPr>
        <p:spPr>
          <a:xfrm>
            <a:off x="358535" y="947991"/>
            <a:ext cx="1571625" cy="1490663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dk1"/>
                </a:solidFill>
                <a:cs typeface="Arial" pitchFamily="34" charset="0"/>
              </a:rPr>
              <a:t>Тариф</a:t>
            </a: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уәкілетті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 орган 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бекіткен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)</a:t>
            </a:r>
            <a:endParaRPr lang="en-GB" sz="11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6" name="Abgerundetes Rechteck 109"/>
          <p:cNvSpPr>
            <a:spLocks/>
          </p:cNvSpPr>
          <p:nvPr/>
        </p:nvSpPr>
        <p:spPr>
          <a:xfrm>
            <a:off x="314085" y="3755075"/>
            <a:ext cx="1571625" cy="1327150"/>
          </a:xfrm>
          <a:prstGeom prst="roundRect">
            <a:avLst/>
          </a:prstGeom>
          <a:noFill/>
          <a:ln w="9525" cap="flat" cmpd="sng" algn="ctr">
            <a:solidFill>
              <a:srgbClr val="E2E2E2"/>
            </a:solidFill>
            <a:prstDash val="solid"/>
            <a:miter lim="800000"/>
            <a:headEnd type="none" w="lg" len="lg"/>
            <a:tailEnd type="none" w="lg" len="lg"/>
          </a:ln>
        </p:spPr>
        <p:txBody>
          <a:bodyPr lIns="0" tIns="0" rIns="0" bIns="0" anchor="ctr"/>
          <a:lstStyle/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err="1">
                <a:solidFill>
                  <a:schemeClr val="dk1"/>
                </a:solidFill>
                <a:cs typeface="Arial" pitchFamily="34" charset="0"/>
              </a:rPr>
              <a:t>Инвестициялар</a:t>
            </a:r>
            <a:endParaRPr lang="ru-RU" sz="1600" b="1" dirty="0">
              <a:solidFill>
                <a:schemeClr val="dk1"/>
              </a:solidFill>
              <a:cs typeface="Arial" pitchFamily="34" charset="0"/>
            </a:endParaRPr>
          </a:p>
          <a:p>
            <a:pPr marL="31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(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уәкілетті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 орган </a:t>
            </a:r>
            <a:r>
              <a:rPr lang="ru-RU" sz="1200" i="1" dirty="0" err="1">
                <a:solidFill>
                  <a:schemeClr val="dk1"/>
                </a:solidFill>
                <a:cs typeface="Arial" pitchFamily="34" charset="0"/>
              </a:rPr>
              <a:t>бекіткен</a:t>
            </a:r>
            <a:r>
              <a:rPr lang="ru-RU" sz="1200" i="1" dirty="0">
                <a:solidFill>
                  <a:schemeClr val="dk1"/>
                </a:solidFill>
                <a:cs typeface="Arial" pitchFamily="34" charset="0"/>
              </a:rPr>
              <a:t>)</a:t>
            </a:r>
          </a:p>
        </p:txBody>
      </p:sp>
      <p:cxnSp>
        <p:nvCxnSpPr>
          <p:cNvPr id="7" name="Straight Connector 418"/>
          <p:cNvCxnSpPr/>
          <p:nvPr/>
        </p:nvCxnSpPr>
        <p:spPr>
          <a:xfrm>
            <a:off x="236708" y="3242449"/>
            <a:ext cx="7884000" cy="0"/>
          </a:xfrm>
          <a:prstGeom prst="line">
            <a:avLst/>
          </a:prstGeom>
          <a:ln w="9525" cap="flat" cmpd="sng" algn="ctr">
            <a:solidFill>
              <a:srgbClr val="B2B2B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>
            <p:custDataLst>
              <p:tags r:id="rId3"/>
            </p:custDataLst>
          </p:nvPr>
        </p:nvSpPr>
        <p:spPr bwMode="auto">
          <a:xfrm>
            <a:off x="7285404" y="849783"/>
            <a:ext cx="160339" cy="120650"/>
          </a:xfrm>
          <a:prstGeom prst="rect">
            <a:avLst/>
          </a:prstGeom>
          <a:solidFill>
            <a:srgbClr val="E46C0A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>
            <p:custDataLst>
              <p:tags r:id="rId4"/>
            </p:custDataLst>
          </p:nvPr>
        </p:nvSpPr>
        <p:spPr bwMode="auto">
          <a:xfrm>
            <a:off x="7573964" y="631802"/>
            <a:ext cx="558800" cy="53863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теңге</a:t>
            </a:r>
            <a:r>
              <a:rPr lang="ru-RU" altLang="en-US" sz="900" dirty="0">
                <a:solidFill>
                  <a:schemeClr val="tx1"/>
                </a:solidFill>
              </a:rPr>
              <a:t> / Гкал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>
            <p:custDataLst>
              <p:tags r:id="rId5"/>
            </p:custDataLst>
          </p:nvPr>
        </p:nvSpPr>
        <p:spPr bwMode="auto">
          <a:xfrm>
            <a:off x="7285404" y="3525416"/>
            <a:ext cx="160339" cy="120650"/>
          </a:xfrm>
          <a:prstGeom prst="rect">
            <a:avLst/>
          </a:prstGeom>
          <a:solidFill>
            <a:srgbClr val="80808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6"/>
            </p:custDataLst>
          </p:nvPr>
        </p:nvSpPr>
        <p:spPr bwMode="auto">
          <a:xfrm>
            <a:off x="7550094" y="3509541"/>
            <a:ext cx="5572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  <a:latin typeface="Arial (Основной текст)"/>
              </a:rPr>
              <a:t>млн. </a:t>
            </a:r>
            <a:r>
              <a:rPr lang="ru-RU" altLang="en-US" sz="900" dirty="0" err="1">
                <a:solidFill>
                  <a:schemeClr val="tx1"/>
                </a:solidFill>
                <a:latin typeface="Arial (Основной текст)"/>
              </a:rPr>
              <a:t>теңге</a:t>
            </a:r>
            <a:endParaRPr lang="ru-RU" sz="900" dirty="0">
              <a:solidFill>
                <a:schemeClr val="tx1"/>
              </a:solidFill>
              <a:latin typeface="Arial (Основной текст)"/>
            </a:endParaRPr>
          </a:p>
        </p:txBody>
      </p:sp>
      <p:sp>
        <p:nvSpPr>
          <p:cNvPr id="51" name="Freeform 140"/>
          <p:cNvSpPr/>
          <p:nvPr/>
        </p:nvSpPr>
        <p:spPr>
          <a:xfrm>
            <a:off x="8372654" y="1068404"/>
            <a:ext cx="3317039" cy="4600876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algn="r"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600" dirty="0" err="1">
                <a:solidFill>
                  <a:schemeClr val="accent1"/>
                </a:solidFill>
              </a:rPr>
              <a:t>Іс-шараларды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орындау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мүмкіндік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береді</a:t>
            </a:r>
            <a:r>
              <a:rPr lang="ru-RU" sz="1600" dirty="0">
                <a:solidFill>
                  <a:schemeClr val="accent1"/>
                </a:solidFill>
              </a:rPr>
              <a:t> :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8477005" y="1693323"/>
            <a:ext cx="3277289" cy="3783207"/>
          </a:xfrm>
          <a:prstGeom prst="rect">
            <a:avLst/>
          </a:prstGeom>
          <a:solidFill>
            <a:schemeClr val="lt1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lg"/>
          </a:ln>
        </p:spPr>
        <p:txBody>
          <a:bodyPr lIns="108000" tIns="180000" rIns="72000" bIns="72000" anchor="ctr" anchorCtr="0"/>
          <a:lstStyle/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жылу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энергиясын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өндіру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бойынша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қызметтерді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үздіксіз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көрсетуді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қамтамасыз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етуге</a:t>
            </a:r>
            <a:r>
              <a:rPr lang="ru-RU" sz="1600" dirty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төтенше</a:t>
            </a:r>
            <a:r>
              <a:rPr lang="ru-RU" sz="1600" kern="0" dirty="0">
                <a:cs typeface="Arial" panose="020B0604020202020204" pitchFamily="34" charset="0"/>
              </a:rPr>
              <a:t> немесе </a:t>
            </a:r>
            <a:r>
              <a:rPr lang="ru-RU" sz="1600" kern="0" dirty="0" err="1">
                <a:cs typeface="Arial" panose="020B0604020202020204" pitchFamily="34" charset="0"/>
              </a:rPr>
              <a:t>күтпеген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жағдайларды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жоюға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үнемі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дайын</a:t>
            </a:r>
            <a:r>
              <a:rPr lang="ru-RU" sz="1600" kern="0" dirty="0">
                <a:cs typeface="Arial" panose="020B0604020202020204" pitchFamily="34" charset="0"/>
              </a:rPr>
              <a:t> </a:t>
            </a:r>
            <a:r>
              <a:rPr lang="ru-RU" sz="1600" kern="0" dirty="0" err="1">
                <a:cs typeface="Arial" panose="020B0604020202020204" pitchFamily="34" charset="0"/>
              </a:rPr>
              <a:t>болуға</a:t>
            </a:r>
            <a:r>
              <a:rPr lang="ru-RU" sz="1600" dirty="0"/>
              <a:t>;</a:t>
            </a:r>
          </a:p>
          <a:p>
            <a:pPr algn="just">
              <a:spcAft>
                <a:spcPts val="300"/>
              </a:spcAft>
              <a:buClr>
                <a:srgbClr val="008E22"/>
              </a:buClr>
              <a:buFont typeface="Wingdings" panose="05000000000000000000" pitchFamily="2" charset="2"/>
              <a:buChar char="ü"/>
            </a:pPr>
            <a:r>
              <a:rPr lang="ru-RU" sz="1600" dirty="0"/>
              <a:t> </a:t>
            </a:r>
            <a:r>
              <a:rPr lang="ru-RU" sz="1600" dirty="0" err="1"/>
              <a:t>жабдықтың</a:t>
            </a:r>
            <a:r>
              <a:rPr lang="ru-RU" sz="1600" dirty="0"/>
              <a:t> </a:t>
            </a:r>
            <a:r>
              <a:rPr lang="ru-RU" sz="1600" dirty="0" err="1"/>
              <a:t>тиімділігін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ұсынылатын</a:t>
            </a:r>
            <a:r>
              <a:rPr lang="ru-RU" sz="1600" dirty="0"/>
              <a:t> </a:t>
            </a:r>
            <a:r>
              <a:rPr lang="ru-RU" sz="1600" dirty="0" err="1"/>
              <a:t>реттелетін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сапасын</a:t>
            </a:r>
            <a:r>
              <a:rPr lang="ru-RU" sz="1600" dirty="0"/>
              <a:t> </a:t>
            </a:r>
            <a:r>
              <a:rPr lang="ru-RU" sz="1600" dirty="0" err="1"/>
              <a:t>арттыруға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77005" y="1083934"/>
            <a:ext cx="719657" cy="648976"/>
          </a:xfrm>
          <a:prstGeom prst="rect">
            <a:avLst/>
          </a:prstGeom>
        </p:spPr>
      </p:pic>
      <p:graphicFrame>
        <p:nvGraphicFramePr>
          <p:cNvPr id="54" name="Chart 3"/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05367763"/>
              </p:ext>
            </p:extLst>
          </p:nvPr>
        </p:nvGraphicFramePr>
        <p:xfrm>
          <a:off x="2120900" y="1011238"/>
          <a:ext cx="5102225" cy="219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35" name="Текст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563813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E893F2-069A-4B43-AB28-C4B2BCE17EEB}" type="datetime'''''''''''''''''''''''''''2''''''''''''0''''''''''2''''3'''''">
              <a:rPr lang="ru-RU" altLang="en-US" sz="900" smtClean="0"/>
              <a:pPr/>
              <a:t>2023</a:t>
            </a:fld>
            <a:endParaRPr lang="ru-RU" sz="900" dirty="0"/>
          </a:p>
        </p:txBody>
      </p:sp>
      <p:sp>
        <p:nvSpPr>
          <p:cNvPr id="36" name="Текст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3551238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12EAF0A-D226-4B0E-A592-2AFAA41E150B}" type="datetime'''''''''2''''''''''''''''''''0''''''2''''4'''''''''">
              <a:rPr lang="ru-RU" altLang="en-US" sz="900" smtClean="0"/>
              <a:pPr/>
              <a:t>2024</a:t>
            </a:fld>
            <a:endParaRPr lang="ru-RU" sz="900" dirty="0"/>
          </a:p>
        </p:txBody>
      </p:sp>
      <p:sp>
        <p:nvSpPr>
          <p:cNvPr id="37" name="Текст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4538663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E68B77-9571-497D-BFB0-7FC2BC9A8078}" type="datetime'''''''''20''''''''''''''''''''''2''''''''5'''">
              <a:rPr lang="ru-RU" altLang="en-US" sz="900" smtClean="0"/>
              <a:pPr/>
              <a:t>2025</a:t>
            </a:fld>
            <a:endParaRPr lang="ru-RU" sz="900" dirty="0"/>
          </a:p>
        </p:txBody>
      </p:sp>
      <p:sp>
        <p:nvSpPr>
          <p:cNvPr id="40" name="Текст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5526088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035A0D6-0AE3-4789-825D-F6570D6D50F5}" type="datetime'''''''''''''''''2''0''''''''''''''''''''''''''''26'''''''''">
              <a:rPr lang="ru-RU" altLang="en-US" sz="900" smtClean="0"/>
              <a:pPr/>
              <a:t>2026</a:t>
            </a:fld>
            <a:endParaRPr lang="ru-RU" sz="900" dirty="0"/>
          </a:p>
        </p:txBody>
      </p:sp>
      <p:sp>
        <p:nvSpPr>
          <p:cNvPr id="41" name="Текст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513513" y="3035301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8FED23-E2FD-4877-B75B-DA0CEDDF2F86}" type="datetime'''2''''''''''''''''''''''0''''''''''2''''''''''7'">
              <a:rPr lang="ru-RU" altLang="en-US" sz="900" smtClean="0"/>
              <a:pPr/>
              <a:t>2027</a:t>
            </a:fld>
            <a:endParaRPr lang="ru-RU" sz="900" dirty="0"/>
          </a:p>
        </p:txBody>
      </p:sp>
      <p:graphicFrame>
        <p:nvGraphicFramePr>
          <p:cNvPr id="42" name="Chart 3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473050420"/>
              </p:ext>
            </p:extLst>
          </p:nvPr>
        </p:nvGraphicFramePr>
        <p:xfrm>
          <a:off x="2120900" y="3351213"/>
          <a:ext cx="5102225" cy="252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107" name="Текст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2563813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76002C8-A5F8-4948-9D32-A3A7C953EE2F}" type="datetime'''''20''''''''''''''''''''2''''''''''''''''''''''3'''''">
              <a:rPr lang="ru-RU" altLang="en-US" sz="900" smtClean="0"/>
              <a:pPr/>
              <a:t>2023</a:t>
            </a:fld>
            <a:endParaRPr lang="ru-RU" sz="900" dirty="0"/>
          </a:p>
        </p:txBody>
      </p:sp>
      <p:sp>
        <p:nvSpPr>
          <p:cNvPr id="108" name="Текст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3551238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A291F9C-70F5-4FEE-ACEB-BBBCC5CEA83D}" type="datetime'''''2''0''''''''''''''2''''''''''''''''''''''''''''4'''''''''">
              <a:rPr lang="ru-RU" altLang="en-US" sz="900" smtClean="0"/>
              <a:pPr/>
              <a:t>2024</a:t>
            </a:fld>
            <a:endParaRPr lang="ru-RU" sz="900" dirty="0"/>
          </a:p>
        </p:txBody>
      </p:sp>
      <p:sp>
        <p:nvSpPr>
          <p:cNvPr id="109" name="Текст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538663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200C838-F639-4B1B-9286-0B7C1BD1DBD8}" type="datetime'''''''''2''''''0''''''''''2''''''''''5'''''''''''''''''">
              <a:rPr lang="ru-RU" altLang="en-US" sz="900" smtClean="0"/>
              <a:pPr/>
              <a:t>2025</a:t>
            </a:fld>
            <a:endParaRPr lang="ru-RU" sz="900" dirty="0"/>
          </a:p>
        </p:txBody>
      </p:sp>
      <p:sp>
        <p:nvSpPr>
          <p:cNvPr id="115" name="Текст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526088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1929374-AF32-4F8B-B47C-003DAD3B81CF}" type="datetime'''''2''''''''''''''0''''''2''''''6'''''''''''''''">
              <a:rPr lang="ru-RU" altLang="en-US" sz="900" smtClean="0"/>
              <a:pPr/>
              <a:t>2026</a:t>
            </a:fld>
            <a:endParaRPr lang="ru-RU" sz="900" dirty="0"/>
          </a:p>
        </p:txBody>
      </p:sp>
      <p:sp>
        <p:nvSpPr>
          <p:cNvPr id="116" name="Текст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513513" y="5707063"/>
            <a:ext cx="2667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76D7E0A-6D15-48EF-B558-4439BDE44F20}" type="datetime'''''2''0''''''''''''''''''''''2''''7'''''''''''''''''''">
              <a:rPr lang="ru-RU" altLang="en-US" sz="900" smtClean="0"/>
              <a:pPr/>
              <a:t>2027</a:t>
            </a:fld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4117430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Object 15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45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154" name="Object 15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15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altLang="ru-RU" dirty="0" err="1">
                <a:latin typeface="Arial" pitchFamily="34" charset="0"/>
                <a:cs typeface="Arial" pitchFamily="34" charset="0"/>
              </a:rPr>
              <a:t>Көрсетілетін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реттелетін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қызметтердің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сапасы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туралы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dirty="0" err="1">
                <a:latin typeface="Arial" pitchFamily="34" charset="0"/>
                <a:cs typeface="Arial" pitchFamily="34" charset="0"/>
              </a:rPr>
              <a:t>ақпарат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4324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8;p43"/>
          <p:cNvSpPr/>
          <p:nvPr/>
        </p:nvSpPr>
        <p:spPr>
          <a:xfrm>
            <a:off x="1903164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01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22" name="Google Shape;506;p43"/>
          <p:cNvSpPr txBox="1"/>
          <p:nvPr/>
        </p:nvSpPr>
        <p:spPr>
          <a:xfrm>
            <a:off x="395919" y="2111156"/>
            <a:ext cx="1838050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МЕМСТ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СанЕжН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: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салқындатқыштың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параметрлерін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, температура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режимдерін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реттейді</a:t>
            </a:r>
            <a:r>
              <a:rPr lang="en-US" dirty="0">
                <a:solidFill>
                  <a:schemeClr val="tx1"/>
                </a:solidFill>
                <a:sym typeface="Open Sans"/>
              </a:rPr>
              <a:t>.</a:t>
            </a:r>
          </a:p>
        </p:txBody>
      </p:sp>
      <p:sp>
        <p:nvSpPr>
          <p:cNvPr id="82" name="Google Shape;506;p43"/>
          <p:cNvSpPr txBox="1"/>
          <p:nvPr/>
        </p:nvSpPr>
        <p:spPr>
          <a:xfrm>
            <a:off x="2381608" y="2123043"/>
            <a:ext cx="1573289" cy="73866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Техникалық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пайдалану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ережелері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: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инженерлік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жүйелер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үшін</a:t>
            </a:r>
            <a:r>
              <a:rPr lang="en-US" dirty="0">
                <a:solidFill>
                  <a:schemeClr val="tx1"/>
                </a:solidFill>
                <a:sym typeface="Open Sans"/>
              </a:rPr>
              <a:t>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14324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9" name="Google Shape;478;p43"/>
          <p:cNvSpPr/>
          <p:nvPr/>
        </p:nvSpPr>
        <p:spPr>
          <a:xfrm>
            <a:off x="1903164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>
                <a:solidFill>
                  <a:schemeClr val="tx2"/>
                </a:solidFill>
                <a:sym typeface="Montserrat"/>
              </a:rPr>
              <a:t>6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01" name="Google Shape;506;p43"/>
          <p:cNvSpPr txBox="1"/>
          <p:nvPr/>
        </p:nvSpPr>
        <p:spPr>
          <a:xfrm>
            <a:off x="433033" y="391901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Энергияны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үнемдейтін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технологияларды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пайдалану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2" name="Google Shape;506;p43"/>
          <p:cNvSpPr txBox="1"/>
          <p:nvPr/>
        </p:nvSpPr>
        <p:spPr>
          <a:xfrm>
            <a:off x="2269413" y="3919016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Жеткізудің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барлық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кезеңдерінде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шығынын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бақылау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421798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8" name="Google Shape;478;p43"/>
          <p:cNvSpPr/>
          <p:nvPr/>
        </p:nvSpPr>
        <p:spPr>
          <a:xfrm>
            <a:off x="580682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>
                <a:solidFill>
                  <a:schemeClr val="tx2"/>
                </a:solidFill>
                <a:sym typeface="Montserrat"/>
              </a:rPr>
              <a:t>2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0" name="Google Shape;506;p43"/>
          <p:cNvSpPr txBox="1"/>
          <p:nvPr/>
        </p:nvSpPr>
        <p:spPr>
          <a:xfrm>
            <a:off x="4333440" y="2090426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>
                <a:solidFill>
                  <a:schemeClr val="tx1"/>
                </a:solidFill>
                <a:sym typeface="Open Sans"/>
              </a:rPr>
              <a:t>Суды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зертханалық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талдау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: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нормаларға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сәйкестігін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тексеру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үшін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үнемі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жүргізіледі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1" name="Google Shape;506;p43"/>
          <p:cNvSpPr txBox="1"/>
          <p:nvPr/>
        </p:nvSpPr>
        <p:spPr>
          <a:xfrm>
            <a:off x="6169820" y="2090426"/>
            <a:ext cx="1688741" cy="92333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желілеріндегі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көздерінен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шығу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кезіндегі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температурасы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қысымын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бақылау</a:t>
            </a:r>
            <a:r>
              <a:rPr lang="en-US" dirty="0">
                <a:solidFill>
                  <a:schemeClr val="tx1"/>
                </a:solidFill>
                <a:sym typeface="Open Sans"/>
              </a:rPr>
              <a:t>.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421798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478;p43"/>
          <p:cNvSpPr/>
          <p:nvPr/>
        </p:nvSpPr>
        <p:spPr>
          <a:xfrm>
            <a:off x="580682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>
                <a:solidFill>
                  <a:schemeClr val="tx2"/>
                </a:solidFill>
                <a:sym typeface="Montserrat"/>
              </a:rPr>
              <a:t>5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18" name="Google Shape;506;p43"/>
          <p:cNvSpPr txBox="1"/>
          <p:nvPr/>
        </p:nvSpPr>
        <p:spPr>
          <a:xfrm>
            <a:off x="4333440" y="3936287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Шағымдар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өтініштерге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жедел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ден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қою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19" name="Google Shape;506;p43"/>
          <p:cNvSpPr txBox="1"/>
          <p:nvPr/>
        </p:nvSpPr>
        <p:spPr>
          <a:xfrm>
            <a:off x="6169820" y="3936287"/>
            <a:ext cx="1688741" cy="73866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Түсіндіру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жұмыстарын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жүргізу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қызметтер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туралы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ашық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ақпарат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беру.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8123238" y="1783099"/>
            <a:ext cx="3756025" cy="152525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4" name="Google Shape;478;p43"/>
          <p:cNvSpPr/>
          <p:nvPr/>
        </p:nvSpPr>
        <p:spPr>
          <a:xfrm>
            <a:off x="9712078" y="155098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>
                <a:solidFill>
                  <a:schemeClr val="tx2"/>
                </a:solidFill>
                <a:sym typeface="Montserrat"/>
              </a:rPr>
              <a:t>3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26" name="Google Shape;506;p43"/>
          <p:cNvSpPr txBox="1"/>
          <p:nvPr/>
        </p:nvSpPr>
        <p:spPr>
          <a:xfrm>
            <a:off x="8235433" y="2111156"/>
            <a:ext cx="1836380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sz="1100" dirty="0" err="1">
                <a:solidFill>
                  <a:schemeClr val="tx1"/>
                </a:solidFill>
                <a:sym typeface="Open Sans"/>
              </a:rPr>
              <a:t>Желілерге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тұрақты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техникалық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қызмет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көрсету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жөндеу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.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Жабдықтарды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жаңғырту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,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тозған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құбырлар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жылу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алмастырғыштарды</a:t>
            </a:r>
            <a:r>
              <a:rPr lang="ru-RU" sz="1100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sz="1100" dirty="0" err="1">
                <a:solidFill>
                  <a:schemeClr val="tx1"/>
                </a:solidFill>
                <a:sym typeface="Open Sans"/>
              </a:rPr>
              <a:t>ауыстыру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27" name="Google Shape;506;p43"/>
          <p:cNvSpPr txBox="1"/>
          <p:nvPr/>
        </p:nvSpPr>
        <p:spPr>
          <a:xfrm>
            <a:off x="10071813" y="2156661"/>
            <a:ext cx="1688741" cy="55399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Басқару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жүйелерін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автоматтандыру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диспетчерлеу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8123238" y="3588759"/>
            <a:ext cx="3756025" cy="1684281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2" name="Google Shape;478;p43"/>
          <p:cNvSpPr/>
          <p:nvPr/>
        </p:nvSpPr>
        <p:spPr>
          <a:xfrm>
            <a:off x="9712078" y="3356648"/>
            <a:ext cx="578344" cy="4985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 defTabSz="583170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r>
              <a:rPr lang="ru-RU" sz="3600" dirty="0">
                <a:solidFill>
                  <a:schemeClr val="tx2"/>
                </a:solidFill>
                <a:sym typeface="Montserrat"/>
              </a:rPr>
              <a:t>0</a:t>
            </a:r>
            <a:r>
              <a:rPr lang="en-US" sz="3600" dirty="0">
                <a:solidFill>
                  <a:schemeClr val="tx2"/>
                </a:solidFill>
                <a:sym typeface="Montserrat"/>
              </a:rPr>
              <a:t>4</a:t>
            </a:r>
            <a:endParaRPr sz="3600" dirty="0">
              <a:solidFill>
                <a:schemeClr val="tx2"/>
              </a:solidFill>
              <a:sym typeface="Montserrat"/>
            </a:endParaRPr>
          </a:p>
        </p:txBody>
      </p:sp>
      <p:sp>
        <p:nvSpPr>
          <p:cNvPr id="134" name="Google Shape;506;p43"/>
          <p:cNvSpPr txBox="1"/>
          <p:nvPr/>
        </p:nvSpPr>
        <p:spPr>
          <a:xfrm>
            <a:off x="8235433" y="3888599"/>
            <a:ext cx="1629499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Жылумен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жабдықтау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нысандарында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жұмыс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істейтін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мамандарды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даярлау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және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сертификаттау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.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Аттестаттау</a:t>
            </a:r>
            <a:endParaRPr lang="en-US" dirty="0">
              <a:solidFill>
                <a:schemeClr val="tx1"/>
              </a:solidFill>
              <a:sym typeface="Open Sans"/>
            </a:endParaRPr>
          </a:p>
        </p:txBody>
      </p:sp>
      <p:sp>
        <p:nvSpPr>
          <p:cNvPr id="135" name="Google Shape;506;p43"/>
          <p:cNvSpPr txBox="1"/>
          <p:nvPr/>
        </p:nvSpPr>
        <p:spPr>
          <a:xfrm>
            <a:off x="10071813" y="3888599"/>
            <a:ext cx="1688741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indent="0" defTabSz="58317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200" b="0">
                <a:solidFill>
                  <a:schemeClr val="accent3"/>
                </a:solidFill>
              </a:defRPr>
            </a:lvl1pPr>
            <a:lvl2pPr marL="43737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/>
            </a:lvl2pPr>
            <a:lvl3pPr marL="72896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/>
            </a:lvl3pPr>
            <a:lvl4pPr marL="102054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4pPr>
            <a:lvl5pPr marL="131213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5pPr>
            <a:lvl6pPr marL="160371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6pPr>
            <a:lvl7pPr marL="1895303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7pPr>
            <a:lvl8pPr marL="2186888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8pPr>
            <a:lvl9pPr marL="2478472" indent="-145792" defTabSz="583170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/>
            </a:lvl9pPr>
          </a:lstStyle>
          <a:p>
            <a:r>
              <a:rPr lang="ru-RU" dirty="0" err="1">
                <a:solidFill>
                  <a:schemeClr val="tx1"/>
                </a:solidFill>
                <a:sym typeface="Open Sans"/>
              </a:rPr>
              <a:t>Мерзімді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біліктілікті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арттыру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ИТҚ,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шеберлер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мен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операторлар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үшін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міндетті</a:t>
            </a:r>
            <a:r>
              <a:rPr lang="ru-RU" dirty="0">
                <a:solidFill>
                  <a:schemeClr val="tx1"/>
                </a:solidFill>
                <a:sym typeface="Open Sans"/>
              </a:rPr>
              <a:t> болып </a:t>
            </a:r>
            <a:r>
              <a:rPr lang="ru-RU" dirty="0" err="1">
                <a:solidFill>
                  <a:schemeClr val="tx1"/>
                </a:solidFill>
                <a:sym typeface="Open Sans"/>
              </a:rPr>
              <a:t>табылады</a:t>
            </a:r>
            <a:r>
              <a:rPr lang="en-US" dirty="0">
                <a:solidFill>
                  <a:schemeClr val="tx1"/>
                </a:solidFill>
                <a:sym typeface="Open Sans"/>
              </a:rPr>
              <a:t>.</a:t>
            </a:r>
          </a:p>
        </p:txBody>
      </p:sp>
      <p:cxnSp>
        <p:nvCxnSpPr>
          <p:cNvPr id="140" name="Straight Connector 139"/>
          <p:cNvCxnSpPr>
            <a:stCxn id="5" idx="3"/>
            <a:endCxn id="107" idx="1"/>
          </p:cNvCxnSpPr>
          <p:nvPr/>
        </p:nvCxnSpPr>
        <p:spPr>
          <a:xfrm>
            <a:off x="4070349" y="254572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2" name="Straight Connector 141"/>
          <p:cNvCxnSpPr>
            <a:stCxn id="107" idx="3"/>
            <a:endCxn id="123" idx="1"/>
          </p:cNvCxnSpPr>
          <p:nvPr/>
        </p:nvCxnSpPr>
        <p:spPr>
          <a:xfrm>
            <a:off x="7974013" y="254572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4" name="Straight Connector 143"/>
          <p:cNvCxnSpPr>
            <a:stCxn id="131" idx="1"/>
            <a:endCxn id="115" idx="3"/>
          </p:cNvCxnSpPr>
          <p:nvPr/>
        </p:nvCxnSpPr>
        <p:spPr>
          <a:xfrm flipH="1">
            <a:off x="7974013" y="4351385"/>
            <a:ext cx="149225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6" name="Straight Connector 145"/>
          <p:cNvCxnSpPr>
            <a:stCxn id="115" idx="1"/>
            <a:endCxn id="98" idx="3"/>
          </p:cNvCxnSpPr>
          <p:nvPr/>
        </p:nvCxnSpPr>
        <p:spPr>
          <a:xfrm flipH="1">
            <a:off x="4070349" y="4351385"/>
            <a:ext cx="147639" cy="0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cxnSp>
        <p:nvCxnSpPr>
          <p:cNvPr id="148" name="Straight Connector 147"/>
          <p:cNvCxnSpPr/>
          <p:nvPr/>
        </p:nvCxnSpPr>
        <p:spPr>
          <a:xfrm>
            <a:off x="11554182" y="3308350"/>
            <a:ext cx="0" cy="280409"/>
          </a:xfrm>
          <a:prstGeom prst="line">
            <a:avLst/>
          </a:prstGeom>
          <a:noFill/>
          <a:ln w="9525">
            <a:solidFill>
              <a:schemeClr val="accent4"/>
            </a:solidFill>
          </a:ln>
        </p:spPr>
      </p:cxnSp>
      <p:sp>
        <p:nvSpPr>
          <p:cNvPr id="48" name="Rectangle 47"/>
          <p:cNvSpPr/>
          <p:nvPr/>
        </p:nvSpPr>
        <p:spPr>
          <a:xfrm>
            <a:off x="0" y="5558844"/>
            <a:ext cx="12192000" cy="691817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Реттелетін</a:t>
            </a:r>
            <a:r>
              <a:rPr lang="ru-RU" dirty="0">
                <a:solidFill>
                  <a:schemeClr val="bg1"/>
                </a:solidFill>
              </a:rPr>
              <a:t> қызметтер </a:t>
            </a:r>
            <a:r>
              <a:rPr lang="ru-RU" dirty="0" err="1">
                <a:solidFill>
                  <a:schemeClr val="bg1"/>
                </a:solidFill>
              </a:rPr>
              <a:t>мемлекеттік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органдар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өз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құзыреті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шегінде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белгілеген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сапаға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қойылатын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талаптарды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ескере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отырып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көрсетіледі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0" name="Freeform 223"/>
          <p:cNvSpPr>
            <a:spLocks noEditPoints="1"/>
          </p:cNvSpPr>
          <p:nvPr/>
        </p:nvSpPr>
        <p:spPr bwMode="auto">
          <a:xfrm>
            <a:off x="3540549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223"/>
          <p:cNvSpPr>
            <a:spLocks noEditPoints="1"/>
          </p:cNvSpPr>
          <p:nvPr/>
        </p:nvSpPr>
        <p:spPr bwMode="auto">
          <a:xfrm>
            <a:off x="744421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23"/>
          <p:cNvSpPr>
            <a:spLocks noEditPoints="1"/>
          </p:cNvSpPr>
          <p:nvPr/>
        </p:nvSpPr>
        <p:spPr bwMode="auto">
          <a:xfrm>
            <a:off x="11349463" y="288243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23"/>
          <p:cNvSpPr>
            <a:spLocks noEditPoints="1"/>
          </p:cNvSpPr>
          <p:nvPr/>
        </p:nvSpPr>
        <p:spPr bwMode="auto">
          <a:xfrm>
            <a:off x="3540549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23"/>
          <p:cNvSpPr>
            <a:spLocks noEditPoints="1"/>
          </p:cNvSpPr>
          <p:nvPr/>
        </p:nvSpPr>
        <p:spPr bwMode="auto">
          <a:xfrm>
            <a:off x="7444213" y="468809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23"/>
          <p:cNvSpPr>
            <a:spLocks noEditPoints="1"/>
          </p:cNvSpPr>
          <p:nvPr/>
        </p:nvSpPr>
        <p:spPr bwMode="auto">
          <a:xfrm>
            <a:off x="11349463" y="4860817"/>
            <a:ext cx="414348" cy="352012"/>
          </a:xfrm>
          <a:custGeom>
            <a:avLst/>
            <a:gdLst>
              <a:gd name="T0" fmla="*/ 256 w 282"/>
              <a:gd name="T1" fmla="*/ 78 h 240"/>
              <a:gd name="T2" fmla="*/ 228 w 282"/>
              <a:gd name="T3" fmla="*/ 46 h 240"/>
              <a:gd name="T4" fmla="*/ 201 w 282"/>
              <a:gd name="T5" fmla="*/ 46 h 240"/>
              <a:gd name="T6" fmla="*/ 174 w 282"/>
              <a:gd name="T7" fmla="*/ 78 h 240"/>
              <a:gd name="T8" fmla="*/ 163 w 282"/>
              <a:gd name="T9" fmla="*/ 28 h 240"/>
              <a:gd name="T10" fmla="*/ 127 w 282"/>
              <a:gd name="T11" fmla="*/ 52 h 240"/>
              <a:gd name="T12" fmla="*/ 97 w 282"/>
              <a:gd name="T13" fmla="*/ 78 h 240"/>
              <a:gd name="T14" fmla="*/ 89 w 282"/>
              <a:gd name="T15" fmla="*/ 19 h 240"/>
              <a:gd name="T16" fmla="*/ 52 w 282"/>
              <a:gd name="T17" fmla="*/ 53 h 240"/>
              <a:gd name="T18" fmla="*/ 8 w 282"/>
              <a:gd name="T19" fmla="*/ 106 h 240"/>
              <a:gd name="T20" fmla="*/ 1 w 282"/>
              <a:gd name="T21" fmla="*/ 203 h 240"/>
              <a:gd name="T22" fmla="*/ 14 w 282"/>
              <a:gd name="T23" fmla="*/ 207 h 240"/>
              <a:gd name="T24" fmla="*/ 30 w 282"/>
              <a:gd name="T25" fmla="*/ 148 h 240"/>
              <a:gd name="T26" fmla="*/ 46 w 282"/>
              <a:gd name="T27" fmla="*/ 207 h 240"/>
              <a:gd name="T28" fmla="*/ 59 w 282"/>
              <a:gd name="T29" fmla="*/ 203 h 240"/>
              <a:gd name="T30" fmla="*/ 53 w 282"/>
              <a:gd name="T31" fmla="*/ 106 h 240"/>
              <a:gd name="T32" fmla="*/ 67 w 282"/>
              <a:gd name="T33" fmla="*/ 71 h 240"/>
              <a:gd name="T34" fmla="*/ 82 w 282"/>
              <a:gd name="T35" fmla="*/ 106 h 240"/>
              <a:gd name="T36" fmla="*/ 75 w 282"/>
              <a:gd name="T37" fmla="*/ 203 h 240"/>
              <a:gd name="T38" fmla="*/ 88 w 282"/>
              <a:gd name="T39" fmla="*/ 207 h 240"/>
              <a:gd name="T40" fmla="*/ 104 w 282"/>
              <a:gd name="T41" fmla="*/ 148 h 240"/>
              <a:gd name="T42" fmla="*/ 120 w 282"/>
              <a:gd name="T43" fmla="*/ 207 h 240"/>
              <a:gd name="T44" fmla="*/ 133 w 282"/>
              <a:gd name="T45" fmla="*/ 203 h 240"/>
              <a:gd name="T46" fmla="*/ 127 w 282"/>
              <a:gd name="T47" fmla="*/ 106 h 240"/>
              <a:gd name="T48" fmla="*/ 140 w 282"/>
              <a:gd name="T49" fmla="*/ 71 h 240"/>
              <a:gd name="T50" fmla="*/ 156 w 282"/>
              <a:gd name="T51" fmla="*/ 106 h 240"/>
              <a:gd name="T52" fmla="*/ 149 w 282"/>
              <a:gd name="T53" fmla="*/ 203 h 240"/>
              <a:gd name="T54" fmla="*/ 162 w 282"/>
              <a:gd name="T55" fmla="*/ 207 h 240"/>
              <a:gd name="T56" fmla="*/ 178 w 282"/>
              <a:gd name="T57" fmla="*/ 148 h 240"/>
              <a:gd name="T58" fmla="*/ 198 w 282"/>
              <a:gd name="T59" fmla="*/ 199 h 240"/>
              <a:gd name="T60" fmla="*/ 201 w 282"/>
              <a:gd name="T61" fmla="*/ 213 h 240"/>
              <a:gd name="T62" fmla="*/ 192 w 282"/>
              <a:gd name="T63" fmla="*/ 124 h 240"/>
              <a:gd name="T64" fmla="*/ 207 w 282"/>
              <a:gd name="T65" fmla="*/ 68 h 240"/>
              <a:gd name="T66" fmla="*/ 229 w 282"/>
              <a:gd name="T67" fmla="*/ 97 h 240"/>
              <a:gd name="T68" fmla="*/ 221 w 282"/>
              <a:gd name="T69" fmla="*/ 194 h 240"/>
              <a:gd name="T70" fmla="*/ 239 w 282"/>
              <a:gd name="T71" fmla="*/ 216 h 240"/>
              <a:gd name="T72" fmla="*/ 244 w 282"/>
              <a:gd name="T73" fmla="*/ 145 h 240"/>
              <a:gd name="T74" fmla="*/ 272 w 282"/>
              <a:gd name="T75" fmla="*/ 199 h 240"/>
              <a:gd name="T76" fmla="*/ 275 w 282"/>
              <a:gd name="T77" fmla="*/ 213 h 240"/>
              <a:gd name="T78" fmla="*/ 34 w 282"/>
              <a:gd name="T79" fmla="*/ 87 h 240"/>
              <a:gd name="T80" fmla="*/ 17 w 282"/>
              <a:gd name="T81" fmla="*/ 106 h 240"/>
              <a:gd name="T82" fmla="*/ 26 w 282"/>
              <a:gd name="T83" fmla="*/ 128 h 240"/>
              <a:gd name="T84" fmla="*/ 63 w 282"/>
              <a:gd name="T85" fmla="*/ 9 h 240"/>
              <a:gd name="T86" fmla="*/ 67 w 282"/>
              <a:gd name="T87" fmla="*/ 41 h 240"/>
              <a:gd name="T88" fmla="*/ 67 w 282"/>
              <a:gd name="T89" fmla="*/ 51 h 240"/>
              <a:gd name="T90" fmla="*/ 108 w 282"/>
              <a:gd name="T91" fmla="*/ 87 h 240"/>
              <a:gd name="T92" fmla="*/ 91 w 282"/>
              <a:gd name="T93" fmla="*/ 106 h 240"/>
              <a:gd name="T94" fmla="*/ 98 w 282"/>
              <a:gd name="T95" fmla="*/ 134 h 240"/>
              <a:gd name="T96" fmla="*/ 110 w 282"/>
              <a:gd name="T97" fmla="*/ 134 h 240"/>
              <a:gd name="T98" fmla="*/ 148 w 282"/>
              <a:gd name="T99" fmla="*/ 39 h 240"/>
              <a:gd name="T100" fmla="*/ 136 w 282"/>
              <a:gd name="T101" fmla="*/ 52 h 240"/>
              <a:gd name="T102" fmla="*/ 142 w 282"/>
              <a:gd name="T103" fmla="*/ 61 h 240"/>
              <a:gd name="T104" fmla="*/ 178 w 282"/>
              <a:gd name="T105" fmla="*/ 119 h 240"/>
              <a:gd name="T106" fmla="*/ 179 w 282"/>
              <a:gd name="T107" fmla="*/ 139 h 240"/>
              <a:gd name="T108" fmla="*/ 178 w 282"/>
              <a:gd name="T109" fmla="*/ 128 h 240"/>
              <a:gd name="T110" fmla="*/ 228 w 282"/>
              <a:gd name="T111" fmla="*/ 19 h 240"/>
              <a:gd name="T112" fmla="*/ 201 w 282"/>
              <a:gd name="T113" fmla="*/ 19 h 240"/>
              <a:gd name="T114" fmla="*/ 219 w 282"/>
              <a:gd name="T115" fmla="*/ 50 h 240"/>
              <a:gd name="T116" fmla="*/ 265 w 282"/>
              <a:gd name="T117" fmla="*/ 106 h 240"/>
              <a:gd name="T118" fmla="*/ 248 w 282"/>
              <a:gd name="T119" fmla="*/ 87 h 240"/>
              <a:gd name="T120" fmla="*/ 252 w 282"/>
              <a:gd name="T121" fmla="*/ 128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2" h="240">
                <a:moveTo>
                  <a:pt x="277" y="137"/>
                </a:moveTo>
                <a:cubicBezTo>
                  <a:pt x="267" y="131"/>
                  <a:pt x="267" y="131"/>
                  <a:pt x="267" y="131"/>
                </a:cubicBezTo>
                <a:cubicBezTo>
                  <a:pt x="266" y="131"/>
                  <a:pt x="266" y="130"/>
                  <a:pt x="266" y="129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71" y="120"/>
                  <a:pt x="274" y="113"/>
                  <a:pt x="274" y="10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4" y="86"/>
                  <a:pt x="266" y="78"/>
                  <a:pt x="256" y="78"/>
                </a:cubicBezTo>
                <a:cubicBezTo>
                  <a:pt x="248" y="78"/>
                  <a:pt x="248" y="78"/>
                  <a:pt x="248" y="78"/>
                </a:cubicBezTo>
                <a:cubicBezTo>
                  <a:pt x="247" y="78"/>
                  <a:pt x="246" y="78"/>
                  <a:pt x="245" y="78"/>
                </a:cubicBezTo>
                <a:cubicBezTo>
                  <a:pt x="245" y="70"/>
                  <a:pt x="245" y="70"/>
                  <a:pt x="245" y="70"/>
                </a:cubicBezTo>
                <a:cubicBezTo>
                  <a:pt x="245" y="66"/>
                  <a:pt x="243" y="62"/>
                  <a:pt x="239" y="60"/>
                </a:cubicBezTo>
                <a:cubicBezTo>
                  <a:pt x="229" y="53"/>
                  <a:pt x="229" y="53"/>
                  <a:pt x="229" y="53"/>
                </a:cubicBezTo>
                <a:cubicBezTo>
                  <a:pt x="229" y="53"/>
                  <a:pt x="228" y="52"/>
                  <a:pt x="228" y="52"/>
                </a:cubicBezTo>
                <a:cubicBezTo>
                  <a:pt x="228" y="46"/>
                  <a:pt x="228" y="46"/>
                  <a:pt x="228" y="46"/>
                </a:cubicBezTo>
                <a:cubicBezTo>
                  <a:pt x="234" y="42"/>
                  <a:pt x="237" y="36"/>
                  <a:pt x="237" y="28"/>
                </a:cubicBezTo>
                <a:cubicBezTo>
                  <a:pt x="237" y="19"/>
                  <a:pt x="237" y="19"/>
                  <a:pt x="237" y="19"/>
                </a:cubicBezTo>
                <a:cubicBezTo>
                  <a:pt x="237" y="9"/>
                  <a:pt x="229" y="0"/>
                  <a:pt x="218" y="0"/>
                </a:cubicBezTo>
                <a:cubicBezTo>
                  <a:pt x="211" y="0"/>
                  <a:pt x="211" y="0"/>
                  <a:pt x="211" y="0"/>
                </a:cubicBezTo>
                <a:cubicBezTo>
                  <a:pt x="201" y="0"/>
                  <a:pt x="192" y="9"/>
                  <a:pt x="192" y="19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35"/>
                  <a:pt x="196" y="42"/>
                  <a:pt x="201" y="46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0" y="53"/>
                  <a:pt x="200" y="53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6" y="62"/>
                  <a:pt x="184" y="66"/>
                  <a:pt x="184" y="70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3" y="78"/>
                  <a:pt x="182" y="78"/>
                  <a:pt x="182" y="78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3" y="78"/>
                  <a:pt x="172" y="78"/>
                  <a:pt x="171" y="78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1" y="66"/>
                  <a:pt x="169" y="62"/>
                  <a:pt x="165" y="60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3"/>
                  <a:pt x="154" y="52"/>
                  <a:pt x="154" y="52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0" y="42"/>
                  <a:pt x="163" y="36"/>
                  <a:pt x="163" y="28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3" y="9"/>
                  <a:pt x="155" y="0"/>
                  <a:pt x="144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27" y="0"/>
                  <a:pt x="118" y="9"/>
                  <a:pt x="118" y="19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35"/>
                  <a:pt x="122" y="42"/>
                  <a:pt x="127" y="46"/>
                </a:cubicBezTo>
                <a:cubicBezTo>
                  <a:pt x="127" y="52"/>
                  <a:pt x="127" y="52"/>
                  <a:pt x="127" y="52"/>
                </a:cubicBezTo>
                <a:cubicBezTo>
                  <a:pt x="127" y="52"/>
                  <a:pt x="126" y="53"/>
                  <a:pt x="126" y="53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2" y="62"/>
                  <a:pt x="110" y="66"/>
                  <a:pt x="110" y="70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09" y="78"/>
                  <a:pt x="109" y="78"/>
                  <a:pt x="108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7" y="78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66"/>
                  <a:pt x="95" y="62"/>
                  <a:pt x="92" y="60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0" y="52"/>
                  <a:pt x="80" y="52"/>
                </a:cubicBezTo>
                <a:cubicBezTo>
                  <a:pt x="80" y="46"/>
                  <a:pt x="80" y="46"/>
                  <a:pt x="80" y="46"/>
                </a:cubicBezTo>
                <a:cubicBezTo>
                  <a:pt x="86" y="42"/>
                  <a:pt x="89" y="36"/>
                  <a:pt x="89" y="28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9"/>
                  <a:pt x="81" y="0"/>
                  <a:pt x="70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53" y="0"/>
                  <a:pt x="44" y="9"/>
                  <a:pt x="44" y="19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35"/>
                  <a:pt x="48" y="42"/>
                  <a:pt x="53" y="46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3"/>
                  <a:pt x="52" y="53"/>
                </a:cubicBezTo>
                <a:cubicBezTo>
                  <a:pt x="42" y="60"/>
                  <a:pt x="42" y="60"/>
                  <a:pt x="42" y="60"/>
                </a:cubicBezTo>
                <a:cubicBezTo>
                  <a:pt x="38" y="62"/>
                  <a:pt x="36" y="66"/>
                  <a:pt x="36" y="70"/>
                </a:cubicBezTo>
                <a:cubicBezTo>
                  <a:pt x="36" y="78"/>
                  <a:pt x="36" y="78"/>
                  <a:pt x="36" y="78"/>
                </a:cubicBezTo>
                <a:cubicBezTo>
                  <a:pt x="35" y="78"/>
                  <a:pt x="35" y="78"/>
                  <a:pt x="34" y="78"/>
                </a:cubicBezTo>
                <a:cubicBezTo>
                  <a:pt x="27" y="78"/>
                  <a:pt x="27" y="78"/>
                  <a:pt x="27" y="78"/>
                </a:cubicBezTo>
                <a:cubicBezTo>
                  <a:pt x="16" y="78"/>
                  <a:pt x="8" y="86"/>
                  <a:pt x="8" y="97"/>
                </a:cubicBezTo>
                <a:cubicBezTo>
                  <a:pt x="8" y="106"/>
                  <a:pt x="8" y="106"/>
                  <a:pt x="8" y="106"/>
                </a:cubicBezTo>
                <a:cubicBezTo>
                  <a:pt x="8" y="113"/>
                  <a:pt x="11" y="119"/>
                  <a:pt x="17" y="124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7" y="130"/>
                  <a:pt x="16" y="131"/>
                  <a:pt x="15" y="131"/>
                </a:cubicBezTo>
                <a:cubicBezTo>
                  <a:pt x="5" y="137"/>
                  <a:pt x="5" y="137"/>
                  <a:pt x="5" y="137"/>
                </a:cubicBezTo>
                <a:cubicBezTo>
                  <a:pt x="2" y="139"/>
                  <a:pt x="0" y="143"/>
                  <a:pt x="0" y="147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0" y="200"/>
                  <a:pt x="1" y="203"/>
                </a:cubicBezTo>
                <a:cubicBezTo>
                  <a:pt x="3" y="207"/>
                  <a:pt x="5" y="211"/>
                  <a:pt x="7" y="213"/>
                </a:cubicBezTo>
                <a:cubicBezTo>
                  <a:pt x="7" y="214"/>
                  <a:pt x="8" y="215"/>
                  <a:pt x="8" y="216"/>
                </a:cubicBezTo>
                <a:cubicBezTo>
                  <a:pt x="8" y="235"/>
                  <a:pt x="8" y="235"/>
                  <a:pt x="8" y="235"/>
                </a:cubicBezTo>
                <a:cubicBezTo>
                  <a:pt x="8" y="238"/>
                  <a:pt x="10" y="240"/>
                  <a:pt x="12" y="240"/>
                </a:cubicBezTo>
                <a:cubicBezTo>
                  <a:pt x="15" y="240"/>
                  <a:pt x="17" y="238"/>
                  <a:pt x="17" y="235"/>
                </a:cubicBezTo>
                <a:cubicBezTo>
                  <a:pt x="17" y="216"/>
                  <a:pt x="17" y="216"/>
                  <a:pt x="17" y="216"/>
                </a:cubicBezTo>
                <a:cubicBezTo>
                  <a:pt x="17" y="213"/>
                  <a:pt x="16" y="210"/>
                  <a:pt x="14" y="207"/>
                </a:cubicBezTo>
                <a:cubicBezTo>
                  <a:pt x="13" y="206"/>
                  <a:pt x="11" y="203"/>
                  <a:pt x="10" y="199"/>
                </a:cubicBezTo>
                <a:cubicBezTo>
                  <a:pt x="9" y="198"/>
                  <a:pt x="9" y="196"/>
                  <a:pt x="9" y="194"/>
                </a:cubicBezTo>
                <a:cubicBezTo>
                  <a:pt x="9" y="147"/>
                  <a:pt x="9" y="147"/>
                  <a:pt x="9" y="147"/>
                </a:cubicBezTo>
                <a:cubicBezTo>
                  <a:pt x="9" y="146"/>
                  <a:pt x="9" y="146"/>
                  <a:pt x="10" y="145"/>
                </a:cubicBezTo>
                <a:cubicBezTo>
                  <a:pt x="18" y="140"/>
                  <a:pt x="18" y="140"/>
                  <a:pt x="18" y="140"/>
                </a:cubicBezTo>
                <a:cubicBezTo>
                  <a:pt x="22" y="145"/>
                  <a:pt x="22" y="145"/>
                  <a:pt x="22" y="145"/>
                </a:cubicBezTo>
                <a:cubicBezTo>
                  <a:pt x="24" y="147"/>
                  <a:pt x="27" y="148"/>
                  <a:pt x="30" y="148"/>
                </a:cubicBezTo>
                <a:cubicBezTo>
                  <a:pt x="33" y="148"/>
                  <a:pt x="36" y="147"/>
                  <a:pt x="38" y="145"/>
                </a:cubicBezTo>
                <a:cubicBezTo>
                  <a:pt x="43" y="140"/>
                  <a:pt x="43" y="140"/>
                  <a:pt x="43" y="140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6"/>
                  <a:pt x="51" y="146"/>
                  <a:pt x="51" y="147"/>
                </a:cubicBezTo>
                <a:cubicBezTo>
                  <a:pt x="51" y="194"/>
                  <a:pt x="51" y="194"/>
                  <a:pt x="51" y="194"/>
                </a:cubicBezTo>
                <a:cubicBezTo>
                  <a:pt x="51" y="196"/>
                  <a:pt x="51" y="198"/>
                  <a:pt x="51" y="199"/>
                </a:cubicBezTo>
                <a:cubicBezTo>
                  <a:pt x="49" y="203"/>
                  <a:pt x="47" y="206"/>
                  <a:pt x="46" y="207"/>
                </a:cubicBezTo>
                <a:cubicBezTo>
                  <a:pt x="44" y="210"/>
                  <a:pt x="43" y="213"/>
                  <a:pt x="43" y="216"/>
                </a:cubicBezTo>
                <a:cubicBezTo>
                  <a:pt x="43" y="235"/>
                  <a:pt x="43" y="235"/>
                  <a:pt x="43" y="235"/>
                </a:cubicBezTo>
                <a:cubicBezTo>
                  <a:pt x="43" y="238"/>
                  <a:pt x="45" y="240"/>
                  <a:pt x="48" y="240"/>
                </a:cubicBezTo>
                <a:cubicBezTo>
                  <a:pt x="51" y="240"/>
                  <a:pt x="53" y="238"/>
                  <a:pt x="53" y="235"/>
                </a:cubicBezTo>
                <a:cubicBezTo>
                  <a:pt x="53" y="216"/>
                  <a:pt x="53" y="216"/>
                  <a:pt x="53" y="216"/>
                </a:cubicBezTo>
                <a:cubicBezTo>
                  <a:pt x="53" y="215"/>
                  <a:pt x="53" y="214"/>
                  <a:pt x="54" y="213"/>
                </a:cubicBezTo>
                <a:cubicBezTo>
                  <a:pt x="55" y="211"/>
                  <a:pt x="57" y="207"/>
                  <a:pt x="59" y="203"/>
                </a:cubicBezTo>
                <a:cubicBezTo>
                  <a:pt x="60" y="200"/>
                  <a:pt x="61" y="197"/>
                  <a:pt x="61" y="194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1" y="143"/>
                  <a:pt x="59" y="139"/>
                  <a:pt x="55" y="13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44" y="131"/>
                  <a:pt x="44" y="130"/>
                  <a:pt x="44" y="129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9" y="120"/>
                  <a:pt x="53" y="113"/>
                  <a:pt x="53" y="106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1"/>
                  <a:pt x="50" y="85"/>
                  <a:pt x="45" y="82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69"/>
                  <a:pt x="46" y="68"/>
                  <a:pt x="47" y="67"/>
                </a:cubicBezTo>
                <a:cubicBezTo>
                  <a:pt x="54" y="63"/>
                  <a:pt x="54" y="63"/>
                  <a:pt x="54" y="63"/>
                </a:cubicBezTo>
                <a:cubicBezTo>
                  <a:pt x="59" y="68"/>
                  <a:pt x="59" y="68"/>
                  <a:pt x="59" y="68"/>
                </a:cubicBezTo>
                <a:cubicBezTo>
                  <a:pt x="61" y="70"/>
                  <a:pt x="64" y="71"/>
                  <a:pt x="67" y="71"/>
                </a:cubicBezTo>
                <a:cubicBezTo>
                  <a:pt x="70" y="71"/>
                  <a:pt x="73" y="70"/>
                  <a:pt x="75" y="68"/>
                </a:cubicBezTo>
                <a:cubicBezTo>
                  <a:pt x="79" y="63"/>
                  <a:pt x="79" y="63"/>
                  <a:pt x="79" y="63"/>
                </a:cubicBezTo>
                <a:cubicBezTo>
                  <a:pt x="87" y="67"/>
                  <a:pt x="87" y="67"/>
                  <a:pt x="87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83"/>
                  <a:pt x="88" y="83"/>
                  <a:pt x="88" y="83"/>
                </a:cubicBezTo>
                <a:cubicBezTo>
                  <a:pt x="84" y="86"/>
                  <a:pt x="82" y="91"/>
                  <a:pt x="82" y="97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82" y="113"/>
                  <a:pt x="85" y="119"/>
                  <a:pt x="90" y="124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90" y="130"/>
                  <a:pt x="90" y="131"/>
                  <a:pt x="89" y="131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76" y="139"/>
                  <a:pt x="74" y="143"/>
                  <a:pt x="74" y="147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7"/>
                  <a:pt x="74" y="200"/>
                  <a:pt x="75" y="203"/>
                </a:cubicBezTo>
                <a:cubicBezTo>
                  <a:pt x="77" y="207"/>
                  <a:pt x="79" y="211"/>
                  <a:pt x="81" y="213"/>
                </a:cubicBezTo>
                <a:cubicBezTo>
                  <a:pt x="81" y="214"/>
                  <a:pt x="82" y="215"/>
                  <a:pt x="82" y="216"/>
                </a:cubicBezTo>
                <a:cubicBezTo>
                  <a:pt x="82" y="235"/>
                  <a:pt x="82" y="235"/>
                  <a:pt x="82" y="235"/>
                </a:cubicBezTo>
                <a:cubicBezTo>
                  <a:pt x="82" y="238"/>
                  <a:pt x="84" y="240"/>
                  <a:pt x="86" y="240"/>
                </a:cubicBezTo>
                <a:cubicBezTo>
                  <a:pt x="89" y="240"/>
                  <a:pt x="91" y="238"/>
                  <a:pt x="91" y="235"/>
                </a:cubicBezTo>
                <a:cubicBezTo>
                  <a:pt x="91" y="216"/>
                  <a:pt x="91" y="216"/>
                  <a:pt x="91" y="216"/>
                </a:cubicBezTo>
                <a:cubicBezTo>
                  <a:pt x="91" y="213"/>
                  <a:pt x="90" y="210"/>
                  <a:pt x="88" y="207"/>
                </a:cubicBezTo>
                <a:cubicBezTo>
                  <a:pt x="87" y="206"/>
                  <a:pt x="85" y="203"/>
                  <a:pt x="84" y="199"/>
                </a:cubicBezTo>
                <a:cubicBezTo>
                  <a:pt x="83" y="198"/>
                  <a:pt x="83" y="196"/>
                  <a:pt x="83" y="194"/>
                </a:cubicBezTo>
                <a:cubicBezTo>
                  <a:pt x="83" y="147"/>
                  <a:pt x="83" y="147"/>
                  <a:pt x="83" y="147"/>
                </a:cubicBezTo>
                <a:cubicBezTo>
                  <a:pt x="83" y="146"/>
                  <a:pt x="83" y="146"/>
                  <a:pt x="84" y="145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8" y="147"/>
                  <a:pt x="101" y="148"/>
                  <a:pt x="104" y="148"/>
                </a:cubicBezTo>
                <a:cubicBezTo>
                  <a:pt x="107" y="148"/>
                  <a:pt x="110" y="147"/>
                  <a:pt x="112" y="14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4" y="145"/>
                  <a:pt x="124" y="145"/>
                  <a:pt x="124" y="145"/>
                </a:cubicBezTo>
                <a:cubicBezTo>
                  <a:pt x="125" y="146"/>
                  <a:pt x="125" y="146"/>
                  <a:pt x="125" y="147"/>
                </a:cubicBezTo>
                <a:cubicBezTo>
                  <a:pt x="125" y="194"/>
                  <a:pt x="125" y="194"/>
                  <a:pt x="125" y="194"/>
                </a:cubicBezTo>
                <a:cubicBezTo>
                  <a:pt x="125" y="196"/>
                  <a:pt x="125" y="198"/>
                  <a:pt x="124" y="199"/>
                </a:cubicBezTo>
                <a:cubicBezTo>
                  <a:pt x="123" y="203"/>
                  <a:pt x="121" y="206"/>
                  <a:pt x="120" y="207"/>
                </a:cubicBezTo>
                <a:cubicBezTo>
                  <a:pt x="118" y="210"/>
                  <a:pt x="117" y="213"/>
                  <a:pt x="117" y="216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38"/>
                  <a:pt x="119" y="240"/>
                  <a:pt x="122" y="240"/>
                </a:cubicBezTo>
                <a:cubicBezTo>
                  <a:pt x="124" y="240"/>
                  <a:pt x="127" y="238"/>
                  <a:pt x="127" y="235"/>
                </a:cubicBezTo>
                <a:cubicBezTo>
                  <a:pt x="127" y="216"/>
                  <a:pt x="127" y="216"/>
                  <a:pt x="127" y="216"/>
                </a:cubicBezTo>
                <a:cubicBezTo>
                  <a:pt x="127" y="215"/>
                  <a:pt x="127" y="214"/>
                  <a:pt x="127" y="213"/>
                </a:cubicBezTo>
                <a:cubicBezTo>
                  <a:pt x="129" y="211"/>
                  <a:pt x="131" y="207"/>
                  <a:pt x="133" y="203"/>
                </a:cubicBezTo>
                <a:cubicBezTo>
                  <a:pt x="134" y="200"/>
                  <a:pt x="135" y="197"/>
                  <a:pt x="135" y="194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35" y="143"/>
                  <a:pt x="132" y="139"/>
                  <a:pt x="129" y="137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1"/>
                  <a:pt x="118" y="130"/>
                  <a:pt x="118" y="129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23" y="120"/>
                  <a:pt x="127" y="113"/>
                  <a:pt x="127" y="10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91"/>
                  <a:pt x="124" y="85"/>
                  <a:pt x="119" y="82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9" y="69"/>
                  <a:pt x="120" y="68"/>
                  <a:pt x="120" y="67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3" y="68"/>
                  <a:pt x="133" y="68"/>
                  <a:pt x="133" y="68"/>
                </a:cubicBezTo>
                <a:cubicBezTo>
                  <a:pt x="135" y="70"/>
                  <a:pt x="137" y="71"/>
                  <a:pt x="140" y="71"/>
                </a:cubicBezTo>
                <a:cubicBezTo>
                  <a:pt x="144" y="71"/>
                  <a:pt x="146" y="70"/>
                  <a:pt x="148" y="68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61" y="67"/>
                  <a:pt x="161" y="67"/>
                  <a:pt x="161" y="67"/>
                </a:cubicBezTo>
                <a:cubicBezTo>
                  <a:pt x="161" y="68"/>
                  <a:pt x="162" y="69"/>
                  <a:pt x="162" y="70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58" y="86"/>
                  <a:pt x="156" y="91"/>
                  <a:pt x="156" y="97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56" y="113"/>
                  <a:pt x="159" y="119"/>
                  <a:pt x="164" y="124"/>
                </a:cubicBezTo>
                <a:cubicBezTo>
                  <a:pt x="164" y="129"/>
                  <a:pt x="164" y="129"/>
                  <a:pt x="164" y="129"/>
                </a:cubicBezTo>
                <a:cubicBezTo>
                  <a:pt x="164" y="130"/>
                  <a:pt x="164" y="131"/>
                  <a:pt x="163" y="131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50" y="139"/>
                  <a:pt x="147" y="143"/>
                  <a:pt x="147" y="14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97"/>
                  <a:pt x="148" y="200"/>
                  <a:pt x="149" y="203"/>
                </a:cubicBezTo>
                <a:cubicBezTo>
                  <a:pt x="151" y="207"/>
                  <a:pt x="153" y="211"/>
                  <a:pt x="155" y="213"/>
                </a:cubicBezTo>
                <a:cubicBezTo>
                  <a:pt x="155" y="214"/>
                  <a:pt x="156" y="215"/>
                  <a:pt x="156" y="216"/>
                </a:cubicBezTo>
                <a:cubicBezTo>
                  <a:pt x="156" y="235"/>
                  <a:pt x="156" y="235"/>
                  <a:pt x="156" y="235"/>
                </a:cubicBezTo>
                <a:cubicBezTo>
                  <a:pt x="156" y="238"/>
                  <a:pt x="158" y="240"/>
                  <a:pt x="160" y="240"/>
                </a:cubicBezTo>
                <a:cubicBezTo>
                  <a:pt x="163" y="240"/>
                  <a:pt x="165" y="238"/>
                  <a:pt x="165" y="235"/>
                </a:cubicBezTo>
                <a:cubicBezTo>
                  <a:pt x="165" y="216"/>
                  <a:pt x="165" y="216"/>
                  <a:pt x="165" y="216"/>
                </a:cubicBezTo>
                <a:cubicBezTo>
                  <a:pt x="165" y="213"/>
                  <a:pt x="164" y="210"/>
                  <a:pt x="162" y="207"/>
                </a:cubicBezTo>
                <a:cubicBezTo>
                  <a:pt x="161" y="206"/>
                  <a:pt x="159" y="203"/>
                  <a:pt x="158" y="199"/>
                </a:cubicBezTo>
                <a:cubicBezTo>
                  <a:pt x="157" y="198"/>
                  <a:pt x="157" y="196"/>
                  <a:pt x="157" y="194"/>
                </a:cubicBezTo>
                <a:cubicBezTo>
                  <a:pt x="157" y="147"/>
                  <a:pt x="157" y="147"/>
                  <a:pt x="157" y="147"/>
                </a:cubicBezTo>
                <a:cubicBezTo>
                  <a:pt x="157" y="146"/>
                  <a:pt x="157" y="146"/>
                  <a:pt x="158" y="145"/>
                </a:cubicBezTo>
                <a:cubicBezTo>
                  <a:pt x="165" y="140"/>
                  <a:pt x="165" y="140"/>
                  <a:pt x="165" y="140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2" y="147"/>
                  <a:pt x="175" y="148"/>
                  <a:pt x="178" y="148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4" y="147"/>
                  <a:pt x="186" y="145"/>
                </a:cubicBezTo>
                <a:cubicBezTo>
                  <a:pt x="191" y="140"/>
                  <a:pt x="191" y="140"/>
                  <a:pt x="191" y="140"/>
                </a:cubicBezTo>
                <a:cubicBezTo>
                  <a:pt x="198" y="145"/>
                  <a:pt x="198" y="145"/>
                  <a:pt x="198" y="145"/>
                </a:cubicBezTo>
                <a:cubicBezTo>
                  <a:pt x="199" y="146"/>
                  <a:pt x="199" y="146"/>
                  <a:pt x="199" y="147"/>
                </a:cubicBezTo>
                <a:cubicBezTo>
                  <a:pt x="199" y="194"/>
                  <a:pt x="199" y="194"/>
                  <a:pt x="199" y="194"/>
                </a:cubicBezTo>
                <a:cubicBezTo>
                  <a:pt x="199" y="196"/>
                  <a:pt x="199" y="198"/>
                  <a:pt x="198" y="199"/>
                </a:cubicBezTo>
                <a:cubicBezTo>
                  <a:pt x="197" y="203"/>
                  <a:pt x="195" y="206"/>
                  <a:pt x="194" y="207"/>
                </a:cubicBezTo>
                <a:cubicBezTo>
                  <a:pt x="192" y="210"/>
                  <a:pt x="191" y="213"/>
                  <a:pt x="191" y="216"/>
                </a:cubicBezTo>
                <a:cubicBezTo>
                  <a:pt x="191" y="235"/>
                  <a:pt x="191" y="235"/>
                  <a:pt x="191" y="235"/>
                </a:cubicBezTo>
                <a:cubicBezTo>
                  <a:pt x="191" y="238"/>
                  <a:pt x="193" y="240"/>
                  <a:pt x="196" y="240"/>
                </a:cubicBezTo>
                <a:cubicBezTo>
                  <a:pt x="198" y="240"/>
                  <a:pt x="200" y="238"/>
                  <a:pt x="200" y="235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200" y="215"/>
                  <a:pt x="201" y="214"/>
                  <a:pt x="201" y="213"/>
                </a:cubicBezTo>
                <a:cubicBezTo>
                  <a:pt x="203" y="211"/>
                  <a:pt x="205" y="207"/>
                  <a:pt x="207" y="203"/>
                </a:cubicBezTo>
                <a:cubicBezTo>
                  <a:pt x="208" y="200"/>
                  <a:pt x="208" y="197"/>
                  <a:pt x="208" y="194"/>
                </a:cubicBezTo>
                <a:cubicBezTo>
                  <a:pt x="208" y="147"/>
                  <a:pt x="208" y="147"/>
                  <a:pt x="208" y="147"/>
                </a:cubicBezTo>
                <a:cubicBezTo>
                  <a:pt x="208" y="143"/>
                  <a:pt x="206" y="139"/>
                  <a:pt x="203" y="137"/>
                </a:cubicBezTo>
                <a:cubicBezTo>
                  <a:pt x="193" y="131"/>
                  <a:pt x="193" y="131"/>
                  <a:pt x="193" y="131"/>
                </a:cubicBezTo>
                <a:cubicBezTo>
                  <a:pt x="192" y="131"/>
                  <a:pt x="192" y="130"/>
                  <a:pt x="192" y="129"/>
                </a:cubicBezTo>
                <a:cubicBezTo>
                  <a:pt x="192" y="124"/>
                  <a:pt x="192" y="124"/>
                  <a:pt x="192" y="124"/>
                </a:cubicBezTo>
                <a:cubicBezTo>
                  <a:pt x="197" y="120"/>
                  <a:pt x="201" y="113"/>
                  <a:pt x="201" y="106"/>
                </a:cubicBezTo>
                <a:cubicBezTo>
                  <a:pt x="201" y="97"/>
                  <a:pt x="201" y="97"/>
                  <a:pt x="201" y="97"/>
                </a:cubicBezTo>
                <a:cubicBezTo>
                  <a:pt x="201" y="91"/>
                  <a:pt x="198" y="85"/>
                  <a:pt x="193" y="82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69"/>
                  <a:pt x="194" y="68"/>
                  <a:pt x="194" y="67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207" y="68"/>
                  <a:pt x="207" y="68"/>
                  <a:pt x="207" y="68"/>
                </a:cubicBezTo>
                <a:cubicBezTo>
                  <a:pt x="208" y="70"/>
                  <a:pt x="211" y="71"/>
                  <a:pt x="214" y="71"/>
                </a:cubicBezTo>
                <a:cubicBezTo>
                  <a:pt x="218" y="71"/>
                  <a:pt x="220" y="70"/>
                  <a:pt x="222" y="68"/>
                </a:cubicBezTo>
                <a:cubicBezTo>
                  <a:pt x="227" y="63"/>
                  <a:pt x="227" y="63"/>
                  <a:pt x="227" y="63"/>
                </a:cubicBezTo>
                <a:cubicBezTo>
                  <a:pt x="235" y="67"/>
                  <a:pt x="235" y="67"/>
                  <a:pt x="235" y="67"/>
                </a:cubicBezTo>
                <a:cubicBezTo>
                  <a:pt x="235" y="68"/>
                  <a:pt x="236" y="69"/>
                  <a:pt x="236" y="70"/>
                </a:cubicBezTo>
                <a:cubicBezTo>
                  <a:pt x="236" y="83"/>
                  <a:pt x="236" y="83"/>
                  <a:pt x="236" y="83"/>
                </a:cubicBezTo>
                <a:cubicBezTo>
                  <a:pt x="232" y="86"/>
                  <a:pt x="229" y="91"/>
                  <a:pt x="229" y="9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9" y="113"/>
                  <a:pt x="233" y="119"/>
                  <a:pt x="238" y="124"/>
                </a:cubicBezTo>
                <a:cubicBezTo>
                  <a:pt x="238" y="129"/>
                  <a:pt x="238" y="129"/>
                  <a:pt x="238" y="129"/>
                </a:cubicBezTo>
                <a:cubicBezTo>
                  <a:pt x="238" y="130"/>
                  <a:pt x="238" y="131"/>
                  <a:pt x="237" y="131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4" y="139"/>
                  <a:pt x="221" y="143"/>
                  <a:pt x="221" y="147"/>
                </a:cubicBezTo>
                <a:cubicBezTo>
                  <a:pt x="221" y="194"/>
                  <a:pt x="221" y="194"/>
                  <a:pt x="221" y="194"/>
                </a:cubicBezTo>
                <a:cubicBezTo>
                  <a:pt x="221" y="197"/>
                  <a:pt x="222" y="200"/>
                  <a:pt x="223" y="203"/>
                </a:cubicBezTo>
                <a:cubicBezTo>
                  <a:pt x="225" y="207"/>
                  <a:pt x="227" y="211"/>
                  <a:pt x="229" y="213"/>
                </a:cubicBezTo>
                <a:cubicBezTo>
                  <a:pt x="229" y="214"/>
                  <a:pt x="229" y="215"/>
                  <a:pt x="229" y="216"/>
                </a:cubicBezTo>
                <a:cubicBezTo>
                  <a:pt x="229" y="235"/>
                  <a:pt x="229" y="235"/>
                  <a:pt x="229" y="235"/>
                </a:cubicBezTo>
                <a:cubicBezTo>
                  <a:pt x="229" y="238"/>
                  <a:pt x="232" y="240"/>
                  <a:pt x="234" y="240"/>
                </a:cubicBezTo>
                <a:cubicBezTo>
                  <a:pt x="237" y="240"/>
                  <a:pt x="239" y="238"/>
                  <a:pt x="239" y="235"/>
                </a:cubicBezTo>
                <a:cubicBezTo>
                  <a:pt x="239" y="216"/>
                  <a:pt x="239" y="216"/>
                  <a:pt x="239" y="216"/>
                </a:cubicBezTo>
                <a:cubicBezTo>
                  <a:pt x="239" y="213"/>
                  <a:pt x="238" y="210"/>
                  <a:pt x="236" y="207"/>
                </a:cubicBezTo>
                <a:cubicBezTo>
                  <a:pt x="235" y="206"/>
                  <a:pt x="233" y="203"/>
                  <a:pt x="232" y="199"/>
                </a:cubicBezTo>
                <a:cubicBezTo>
                  <a:pt x="231" y="198"/>
                  <a:pt x="231" y="196"/>
                  <a:pt x="231" y="194"/>
                </a:cubicBezTo>
                <a:cubicBezTo>
                  <a:pt x="231" y="147"/>
                  <a:pt x="231" y="147"/>
                  <a:pt x="231" y="147"/>
                </a:cubicBezTo>
                <a:cubicBezTo>
                  <a:pt x="231" y="146"/>
                  <a:pt x="231" y="146"/>
                  <a:pt x="232" y="145"/>
                </a:cubicBezTo>
                <a:cubicBezTo>
                  <a:pt x="239" y="140"/>
                  <a:pt x="239" y="140"/>
                  <a:pt x="239" y="140"/>
                </a:cubicBezTo>
                <a:cubicBezTo>
                  <a:pt x="244" y="145"/>
                  <a:pt x="244" y="145"/>
                  <a:pt x="244" y="145"/>
                </a:cubicBezTo>
                <a:cubicBezTo>
                  <a:pt x="246" y="147"/>
                  <a:pt x="249" y="148"/>
                  <a:pt x="252" y="148"/>
                </a:cubicBezTo>
                <a:cubicBezTo>
                  <a:pt x="255" y="148"/>
                  <a:pt x="258" y="147"/>
                  <a:pt x="260" y="145"/>
                </a:cubicBezTo>
                <a:cubicBezTo>
                  <a:pt x="264" y="140"/>
                  <a:pt x="264" y="140"/>
                  <a:pt x="264" y="140"/>
                </a:cubicBezTo>
                <a:cubicBezTo>
                  <a:pt x="272" y="145"/>
                  <a:pt x="272" y="145"/>
                  <a:pt x="272" y="145"/>
                </a:cubicBezTo>
                <a:cubicBezTo>
                  <a:pt x="273" y="146"/>
                  <a:pt x="273" y="146"/>
                  <a:pt x="273" y="147"/>
                </a:cubicBezTo>
                <a:cubicBezTo>
                  <a:pt x="273" y="194"/>
                  <a:pt x="273" y="194"/>
                  <a:pt x="273" y="194"/>
                </a:cubicBezTo>
                <a:cubicBezTo>
                  <a:pt x="273" y="196"/>
                  <a:pt x="273" y="198"/>
                  <a:pt x="272" y="199"/>
                </a:cubicBezTo>
                <a:cubicBezTo>
                  <a:pt x="271" y="203"/>
                  <a:pt x="269" y="206"/>
                  <a:pt x="268" y="207"/>
                </a:cubicBezTo>
                <a:cubicBezTo>
                  <a:pt x="266" y="210"/>
                  <a:pt x="265" y="213"/>
                  <a:pt x="265" y="216"/>
                </a:cubicBezTo>
                <a:cubicBezTo>
                  <a:pt x="265" y="235"/>
                  <a:pt x="265" y="235"/>
                  <a:pt x="265" y="235"/>
                </a:cubicBezTo>
                <a:cubicBezTo>
                  <a:pt x="265" y="238"/>
                  <a:pt x="267" y="240"/>
                  <a:pt x="270" y="240"/>
                </a:cubicBezTo>
                <a:cubicBezTo>
                  <a:pt x="272" y="240"/>
                  <a:pt x="274" y="238"/>
                  <a:pt x="274" y="235"/>
                </a:cubicBezTo>
                <a:cubicBezTo>
                  <a:pt x="274" y="216"/>
                  <a:pt x="274" y="216"/>
                  <a:pt x="274" y="216"/>
                </a:cubicBezTo>
                <a:cubicBezTo>
                  <a:pt x="274" y="215"/>
                  <a:pt x="275" y="214"/>
                  <a:pt x="275" y="213"/>
                </a:cubicBezTo>
                <a:cubicBezTo>
                  <a:pt x="277" y="211"/>
                  <a:pt x="279" y="207"/>
                  <a:pt x="281" y="203"/>
                </a:cubicBezTo>
                <a:cubicBezTo>
                  <a:pt x="282" y="200"/>
                  <a:pt x="282" y="197"/>
                  <a:pt x="282" y="194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143"/>
                  <a:pt x="280" y="139"/>
                  <a:pt x="277" y="137"/>
                </a:cubicBezTo>
                <a:close/>
                <a:moveTo>
                  <a:pt x="17" y="97"/>
                </a:moveTo>
                <a:cubicBezTo>
                  <a:pt x="17" y="91"/>
                  <a:pt x="21" y="87"/>
                  <a:pt x="27" y="87"/>
                </a:cubicBezTo>
                <a:cubicBezTo>
                  <a:pt x="34" y="87"/>
                  <a:pt x="34" y="87"/>
                  <a:pt x="34" y="87"/>
                </a:cubicBezTo>
                <a:cubicBezTo>
                  <a:pt x="39" y="87"/>
                  <a:pt x="44" y="91"/>
                  <a:pt x="44" y="97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11"/>
                  <a:pt x="41" y="115"/>
                  <a:pt x="38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5" y="118"/>
                  <a:pt x="33" y="119"/>
                  <a:pt x="30" y="119"/>
                </a:cubicBezTo>
                <a:cubicBezTo>
                  <a:pt x="30" y="119"/>
                  <a:pt x="30" y="119"/>
                  <a:pt x="30" y="119"/>
                </a:cubicBezTo>
                <a:cubicBezTo>
                  <a:pt x="23" y="119"/>
                  <a:pt x="17" y="113"/>
                  <a:pt x="17" y="106"/>
                </a:cubicBezTo>
                <a:lnTo>
                  <a:pt x="17" y="97"/>
                </a:lnTo>
                <a:close/>
                <a:moveTo>
                  <a:pt x="36" y="134"/>
                </a:moveTo>
                <a:cubicBezTo>
                  <a:pt x="32" y="139"/>
                  <a:pt x="32" y="139"/>
                  <a:pt x="32" y="139"/>
                </a:cubicBezTo>
                <a:cubicBezTo>
                  <a:pt x="31" y="139"/>
                  <a:pt x="29" y="139"/>
                  <a:pt x="29" y="139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5" y="133"/>
                  <a:pt x="26" y="131"/>
                  <a:pt x="26" y="129"/>
                </a:cubicBezTo>
                <a:cubicBezTo>
                  <a:pt x="26" y="128"/>
                  <a:pt x="26" y="128"/>
                  <a:pt x="26" y="128"/>
                </a:cubicBezTo>
                <a:cubicBezTo>
                  <a:pt x="27" y="128"/>
                  <a:pt x="29" y="128"/>
                  <a:pt x="30" y="128"/>
                </a:cubicBezTo>
                <a:cubicBezTo>
                  <a:pt x="30" y="128"/>
                  <a:pt x="30" y="128"/>
                  <a:pt x="30" y="128"/>
                </a:cubicBezTo>
                <a:cubicBezTo>
                  <a:pt x="32" y="128"/>
                  <a:pt x="33" y="128"/>
                  <a:pt x="35" y="128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31"/>
                  <a:pt x="35" y="133"/>
                  <a:pt x="36" y="134"/>
                </a:cubicBezTo>
                <a:close/>
                <a:moveTo>
                  <a:pt x="53" y="19"/>
                </a:moveTo>
                <a:cubicBezTo>
                  <a:pt x="53" y="14"/>
                  <a:pt x="58" y="9"/>
                  <a:pt x="63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6" y="9"/>
                  <a:pt x="80" y="14"/>
                  <a:pt x="80" y="1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33"/>
                  <a:pt x="78" y="37"/>
                  <a:pt x="74" y="39"/>
                </a:cubicBezTo>
                <a:cubicBezTo>
                  <a:pt x="74" y="39"/>
                  <a:pt x="74" y="39"/>
                  <a:pt x="74" y="39"/>
                </a:cubicBezTo>
                <a:cubicBezTo>
                  <a:pt x="72" y="41"/>
                  <a:pt x="69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59" y="41"/>
                  <a:pt x="53" y="36"/>
                  <a:pt x="53" y="28"/>
                </a:cubicBezTo>
                <a:lnTo>
                  <a:pt x="53" y="19"/>
                </a:lnTo>
                <a:close/>
                <a:moveTo>
                  <a:pt x="65" y="61"/>
                </a:moveTo>
                <a:cubicBezTo>
                  <a:pt x="61" y="57"/>
                  <a:pt x="61" y="57"/>
                  <a:pt x="61" y="57"/>
                </a:cubicBezTo>
                <a:cubicBezTo>
                  <a:pt x="62" y="55"/>
                  <a:pt x="62" y="53"/>
                  <a:pt x="62" y="52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5" y="51"/>
                  <a:pt x="67" y="51"/>
                </a:cubicBezTo>
                <a:cubicBezTo>
                  <a:pt x="67" y="51"/>
                  <a:pt x="67" y="51"/>
                  <a:pt x="67" y="51"/>
                </a:cubicBezTo>
                <a:cubicBezTo>
                  <a:pt x="68" y="51"/>
                  <a:pt x="70" y="50"/>
                  <a:pt x="71" y="50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3"/>
                  <a:pt x="72" y="55"/>
                  <a:pt x="72" y="57"/>
                </a:cubicBezTo>
                <a:cubicBezTo>
                  <a:pt x="68" y="61"/>
                  <a:pt x="68" y="61"/>
                  <a:pt x="68" y="61"/>
                </a:cubicBezTo>
                <a:cubicBezTo>
                  <a:pt x="68" y="61"/>
                  <a:pt x="66" y="61"/>
                  <a:pt x="65" y="61"/>
                </a:cubicBezTo>
                <a:close/>
                <a:moveTo>
                  <a:pt x="108" y="87"/>
                </a:moveTo>
                <a:cubicBezTo>
                  <a:pt x="113" y="87"/>
                  <a:pt x="117" y="91"/>
                  <a:pt x="117" y="97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11"/>
                  <a:pt x="115" y="115"/>
                  <a:pt x="11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09" y="118"/>
                  <a:pt x="107" y="119"/>
                  <a:pt x="104" y="119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7" y="119"/>
                  <a:pt x="91" y="113"/>
                  <a:pt x="91" y="106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1"/>
                  <a:pt x="95" y="87"/>
                  <a:pt x="101" y="87"/>
                </a:cubicBezTo>
                <a:lnTo>
                  <a:pt x="108" y="87"/>
                </a:lnTo>
                <a:close/>
                <a:moveTo>
                  <a:pt x="110" y="134"/>
                </a:moveTo>
                <a:cubicBezTo>
                  <a:pt x="105" y="139"/>
                  <a:pt x="105" y="139"/>
                  <a:pt x="105" y="139"/>
                </a:cubicBezTo>
                <a:cubicBezTo>
                  <a:pt x="105" y="139"/>
                  <a:pt x="103" y="139"/>
                  <a:pt x="103" y="139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9" y="133"/>
                  <a:pt x="100" y="131"/>
                  <a:pt x="100" y="129"/>
                </a:cubicBezTo>
                <a:cubicBezTo>
                  <a:pt x="100" y="128"/>
                  <a:pt x="100" y="128"/>
                  <a:pt x="100" y="128"/>
                </a:cubicBezTo>
                <a:cubicBezTo>
                  <a:pt x="101" y="128"/>
                  <a:pt x="103" y="128"/>
                  <a:pt x="104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6" y="128"/>
                  <a:pt x="107" y="128"/>
                  <a:pt x="109" y="128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09" y="131"/>
                  <a:pt x="109" y="133"/>
                  <a:pt x="110" y="134"/>
                </a:cubicBezTo>
                <a:close/>
                <a:moveTo>
                  <a:pt x="127" y="19"/>
                </a:moveTo>
                <a:cubicBezTo>
                  <a:pt x="127" y="14"/>
                  <a:pt x="132" y="9"/>
                  <a:pt x="137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50" y="9"/>
                  <a:pt x="154" y="14"/>
                  <a:pt x="154" y="19"/>
                </a:cubicBezTo>
                <a:cubicBezTo>
                  <a:pt x="154" y="28"/>
                  <a:pt x="154" y="28"/>
                  <a:pt x="154" y="28"/>
                </a:cubicBezTo>
                <a:cubicBezTo>
                  <a:pt x="154" y="33"/>
                  <a:pt x="151" y="37"/>
                  <a:pt x="148" y="39"/>
                </a:cubicBezTo>
                <a:cubicBezTo>
                  <a:pt x="148" y="39"/>
                  <a:pt x="148" y="39"/>
                  <a:pt x="148" y="39"/>
                </a:cubicBezTo>
                <a:cubicBezTo>
                  <a:pt x="146" y="41"/>
                  <a:pt x="143" y="41"/>
                  <a:pt x="141" y="41"/>
                </a:cubicBezTo>
                <a:cubicBezTo>
                  <a:pt x="140" y="41"/>
                  <a:pt x="140" y="41"/>
                  <a:pt x="140" y="41"/>
                </a:cubicBezTo>
                <a:cubicBezTo>
                  <a:pt x="133" y="41"/>
                  <a:pt x="127" y="36"/>
                  <a:pt x="127" y="28"/>
                </a:cubicBezTo>
                <a:lnTo>
                  <a:pt x="127" y="19"/>
                </a:lnTo>
                <a:close/>
                <a:moveTo>
                  <a:pt x="139" y="61"/>
                </a:moveTo>
                <a:cubicBezTo>
                  <a:pt x="135" y="57"/>
                  <a:pt x="135" y="57"/>
                  <a:pt x="135" y="57"/>
                </a:cubicBezTo>
                <a:cubicBezTo>
                  <a:pt x="136" y="55"/>
                  <a:pt x="136" y="53"/>
                  <a:pt x="136" y="52"/>
                </a:cubicBezTo>
                <a:cubicBezTo>
                  <a:pt x="136" y="50"/>
                  <a:pt x="136" y="50"/>
                  <a:pt x="136" y="50"/>
                </a:cubicBezTo>
                <a:cubicBezTo>
                  <a:pt x="137" y="50"/>
                  <a:pt x="139" y="51"/>
                  <a:pt x="140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42" y="51"/>
                  <a:pt x="144" y="50"/>
                  <a:pt x="145" y="50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3"/>
                  <a:pt x="145" y="55"/>
                  <a:pt x="146" y="57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42" y="61"/>
                  <a:pt x="139" y="61"/>
                  <a:pt x="139" y="61"/>
                </a:cubicBezTo>
                <a:close/>
                <a:moveTo>
                  <a:pt x="182" y="87"/>
                </a:moveTo>
                <a:cubicBezTo>
                  <a:pt x="187" y="87"/>
                  <a:pt x="191" y="91"/>
                  <a:pt x="191" y="97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111"/>
                  <a:pt x="189" y="115"/>
                  <a:pt x="185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3" y="118"/>
                  <a:pt x="181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1" y="119"/>
                  <a:pt x="165" y="113"/>
                  <a:pt x="165" y="106"/>
                </a:cubicBezTo>
                <a:cubicBezTo>
                  <a:pt x="165" y="97"/>
                  <a:pt x="165" y="97"/>
                  <a:pt x="165" y="97"/>
                </a:cubicBezTo>
                <a:cubicBezTo>
                  <a:pt x="165" y="91"/>
                  <a:pt x="169" y="87"/>
                  <a:pt x="174" y="87"/>
                </a:cubicBezTo>
                <a:lnTo>
                  <a:pt x="182" y="87"/>
                </a:lnTo>
                <a:close/>
                <a:moveTo>
                  <a:pt x="184" y="134"/>
                </a:moveTo>
                <a:cubicBezTo>
                  <a:pt x="179" y="139"/>
                  <a:pt x="179" y="139"/>
                  <a:pt x="179" y="139"/>
                </a:cubicBezTo>
                <a:cubicBezTo>
                  <a:pt x="179" y="139"/>
                  <a:pt x="179" y="139"/>
                  <a:pt x="178" y="139"/>
                </a:cubicBezTo>
                <a:cubicBezTo>
                  <a:pt x="177" y="139"/>
                  <a:pt x="177" y="139"/>
                  <a:pt x="177" y="139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3" y="133"/>
                  <a:pt x="174" y="131"/>
                  <a:pt x="174" y="129"/>
                </a:cubicBezTo>
                <a:cubicBezTo>
                  <a:pt x="174" y="128"/>
                  <a:pt x="174" y="128"/>
                  <a:pt x="174" y="128"/>
                </a:cubicBezTo>
                <a:cubicBezTo>
                  <a:pt x="175" y="128"/>
                  <a:pt x="176" y="128"/>
                  <a:pt x="178" y="128"/>
                </a:cubicBezTo>
                <a:cubicBezTo>
                  <a:pt x="178" y="128"/>
                  <a:pt x="178" y="128"/>
                  <a:pt x="178" y="128"/>
                </a:cubicBezTo>
                <a:cubicBezTo>
                  <a:pt x="180" y="128"/>
                  <a:pt x="181" y="128"/>
                  <a:pt x="182" y="128"/>
                </a:cubicBezTo>
                <a:cubicBezTo>
                  <a:pt x="182" y="129"/>
                  <a:pt x="182" y="129"/>
                  <a:pt x="182" y="129"/>
                </a:cubicBezTo>
                <a:cubicBezTo>
                  <a:pt x="182" y="131"/>
                  <a:pt x="183" y="133"/>
                  <a:pt x="184" y="134"/>
                </a:cubicBezTo>
                <a:close/>
                <a:moveTo>
                  <a:pt x="201" y="19"/>
                </a:moveTo>
                <a:cubicBezTo>
                  <a:pt x="201" y="14"/>
                  <a:pt x="206" y="9"/>
                  <a:pt x="211" y="9"/>
                </a:cubicBezTo>
                <a:cubicBezTo>
                  <a:pt x="218" y="9"/>
                  <a:pt x="218" y="9"/>
                  <a:pt x="218" y="9"/>
                </a:cubicBezTo>
                <a:cubicBezTo>
                  <a:pt x="224" y="9"/>
                  <a:pt x="228" y="14"/>
                  <a:pt x="228" y="19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28" y="33"/>
                  <a:pt x="225" y="37"/>
                  <a:pt x="222" y="39"/>
                </a:cubicBezTo>
                <a:cubicBezTo>
                  <a:pt x="222" y="39"/>
                  <a:pt x="222" y="39"/>
                  <a:pt x="222" y="39"/>
                </a:cubicBezTo>
                <a:cubicBezTo>
                  <a:pt x="220" y="41"/>
                  <a:pt x="217" y="41"/>
                  <a:pt x="215" y="41"/>
                </a:cubicBezTo>
                <a:cubicBezTo>
                  <a:pt x="214" y="41"/>
                  <a:pt x="214" y="41"/>
                  <a:pt x="214" y="41"/>
                </a:cubicBezTo>
                <a:cubicBezTo>
                  <a:pt x="207" y="41"/>
                  <a:pt x="201" y="36"/>
                  <a:pt x="201" y="28"/>
                </a:cubicBezTo>
                <a:lnTo>
                  <a:pt x="201" y="19"/>
                </a:lnTo>
                <a:close/>
                <a:moveTo>
                  <a:pt x="213" y="61"/>
                </a:moveTo>
                <a:cubicBezTo>
                  <a:pt x="209" y="57"/>
                  <a:pt x="209" y="57"/>
                  <a:pt x="209" y="57"/>
                </a:cubicBezTo>
                <a:cubicBezTo>
                  <a:pt x="210" y="55"/>
                  <a:pt x="210" y="53"/>
                  <a:pt x="210" y="52"/>
                </a:cubicBezTo>
                <a:cubicBezTo>
                  <a:pt x="210" y="50"/>
                  <a:pt x="210" y="50"/>
                  <a:pt x="210" y="50"/>
                </a:cubicBezTo>
                <a:cubicBezTo>
                  <a:pt x="211" y="50"/>
                  <a:pt x="213" y="51"/>
                  <a:pt x="214" y="51"/>
                </a:cubicBezTo>
                <a:cubicBezTo>
                  <a:pt x="215" y="51"/>
                  <a:pt x="215" y="51"/>
                  <a:pt x="215" y="51"/>
                </a:cubicBezTo>
                <a:cubicBezTo>
                  <a:pt x="216" y="51"/>
                  <a:pt x="218" y="50"/>
                  <a:pt x="219" y="50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219" y="53"/>
                  <a:pt x="219" y="55"/>
                  <a:pt x="220" y="57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61"/>
                  <a:pt x="213" y="61"/>
                  <a:pt x="213" y="61"/>
                </a:cubicBezTo>
                <a:close/>
                <a:moveTo>
                  <a:pt x="256" y="87"/>
                </a:moveTo>
                <a:cubicBezTo>
                  <a:pt x="261" y="87"/>
                  <a:pt x="265" y="91"/>
                  <a:pt x="265" y="97"/>
                </a:cubicBezTo>
                <a:cubicBezTo>
                  <a:pt x="265" y="106"/>
                  <a:pt x="265" y="106"/>
                  <a:pt x="265" y="106"/>
                </a:cubicBezTo>
                <a:cubicBezTo>
                  <a:pt x="265" y="111"/>
                  <a:pt x="263" y="115"/>
                  <a:pt x="259" y="117"/>
                </a:cubicBezTo>
                <a:cubicBezTo>
                  <a:pt x="259" y="117"/>
                  <a:pt x="259" y="117"/>
                  <a:pt x="259" y="117"/>
                </a:cubicBezTo>
                <a:cubicBezTo>
                  <a:pt x="257" y="118"/>
                  <a:pt x="255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45" y="119"/>
                  <a:pt x="239" y="113"/>
                  <a:pt x="239" y="106"/>
                </a:cubicBezTo>
                <a:cubicBezTo>
                  <a:pt x="239" y="97"/>
                  <a:pt x="239" y="97"/>
                  <a:pt x="239" y="97"/>
                </a:cubicBezTo>
                <a:cubicBezTo>
                  <a:pt x="239" y="91"/>
                  <a:pt x="243" y="87"/>
                  <a:pt x="248" y="87"/>
                </a:cubicBezTo>
                <a:lnTo>
                  <a:pt x="256" y="87"/>
                </a:lnTo>
                <a:close/>
                <a:moveTo>
                  <a:pt x="250" y="139"/>
                </a:moveTo>
                <a:cubicBezTo>
                  <a:pt x="246" y="134"/>
                  <a:pt x="246" y="134"/>
                  <a:pt x="246" y="134"/>
                </a:cubicBezTo>
                <a:cubicBezTo>
                  <a:pt x="247" y="133"/>
                  <a:pt x="247" y="131"/>
                  <a:pt x="247" y="129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49" y="128"/>
                  <a:pt x="250" y="128"/>
                  <a:pt x="252" y="128"/>
                </a:cubicBezTo>
                <a:cubicBezTo>
                  <a:pt x="252" y="128"/>
                  <a:pt x="252" y="128"/>
                  <a:pt x="252" y="128"/>
                </a:cubicBezTo>
                <a:cubicBezTo>
                  <a:pt x="254" y="128"/>
                  <a:pt x="255" y="128"/>
                  <a:pt x="256" y="128"/>
                </a:cubicBezTo>
                <a:cubicBezTo>
                  <a:pt x="256" y="129"/>
                  <a:pt x="256" y="129"/>
                  <a:pt x="256" y="129"/>
                </a:cubicBezTo>
                <a:cubicBezTo>
                  <a:pt x="256" y="131"/>
                  <a:pt x="257" y="133"/>
                  <a:pt x="258" y="134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53" y="139"/>
                  <a:pt x="251" y="139"/>
                  <a:pt x="250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370358" y="1149983"/>
            <a:ext cx="7767587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err="1"/>
              <a:t>Көрсетілетін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сапасы</a:t>
            </a:r>
            <a:r>
              <a:rPr lang="ru-RU" sz="1600" dirty="0"/>
              <a:t> </a:t>
            </a:r>
            <a:r>
              <a:rPr lang="ru-RU" sz="1600" dirty="0" err="1"/>
              <a:t>қамтамасыз</a:t>
            </a:r>
            <a:r>
              <a:rPr lang="ru-RU" sz="1600" dirty="0"/>
              <a:t> </a:t>
            </a:r>
            <a:r>
              <a:rPr lang="ru-RU" sz="1600" dirty="0" err="1"/>
              <a:t>етіледі</a:t>
            </a:r>
            <a:r>
              <a:rPr lang="ru-RU" sz="16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611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Нормативтік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талаптарды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сақтау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18502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Сапаны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бақылау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2249" y="1905760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Инфрақұрылымның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сенімділігі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мен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жағдайы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344137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Персоналдың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біліктілігі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461611" y="3707531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Тұтынушылармен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жұмыс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5154" y="3703933"/>
            <a:ext cx="3416417" cy="18466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Энергияны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үнемдеу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және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ресурс </a:t>
            </a:r>
            <a:r>
              <a:rPr lang="ru-RU" sz="1200" dirty="0" err="1">
                <a:solidFill>
                  <a:schemeClr val="accent1"/>
                </a:solidFill>
                <a:sym typeface="Open Sans"/>
              </a:rPr>
              <a:t>тиімділігі</a:t>
            </a:r>
            <a:r>
              <a:rPr lang="ru-RU" sz="1200" dirty="0">
                <a:solidFill>
                  <a:schemeClr val="accent1"/>
                </a:solidFill>
                <a:sym typeface="Open Sans"/>
              </a:rPr>
              <a:t>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6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400" b="1" dirty="0">
                <a:ea typeface="Verdana" panose="020B0604030504040204" pitchFamily="34" charset="0"/>
              </a:rPr>
              <a:t>«</a:t>
            </a:r>
            <a:r>
              <a:rPr lang="ru-RU" sz="2400" b="1" dirty="0" err="1">
                <a:ea typeface="Verdana" panose="020B0604030504040204" pitchFamily="34" charset="0"/>
              </a:rPr>
              <a:t>Качары</a:t>
            </a:r>
            <a:r>
              <a:rPr lang="ru-RU" sz="2400" b="1" dirty="0">
                <a:ea typeface="Verdana" panose="020B0604030504040204" pitchFamily="34" charset="0"/>
              </a:rPr>
              <a:t> </a:t>
            </a:r>
            <a:r>
              <a:rPr lang="ru-RU" sz="2400" b="1" dirty="0" err="1">
                <a:ea typeface="Verdana" panose="020B0604030504040204" pitchFamily="34" charset="0"/>
              </a:rPr>
              <a:t>кені</a:t>
            </a:r>
            <a:r>
              <a:rPr lang="ru-RU" sz="2400" b="1" dirty="0">
                <a:ea typeface="Verdana" panose="020B0604030504040204" pitchFamily="34" charset="0"/>
              </a:rPr>
              <a:t>» АҚ</a:t>
            </a:r>
            <a:r>
              <a:rPr lang="ru-RU" sz="2400" dirty="0">
                <a:ea typeface="Verdana" panose="020B0604030504040204" pitchFamily="34" charset="0"/>
              </a:rPr>
              <a:t>, </a:t>
            </a:r>
            <a:r>
              <a:rPr lang="ru-RU" sz="2000" dirty="0">
                <a:ea typeface="Verdana" panose="020B0604030504040204" pitchFamily="34" charset="0"/>
              </a:rPr>
              <a:t>2025 </a:t>
            </a:r>
            <a:r>
              <a:rPr lang="ru-RU" sz="2000" dirty="0" err="1">
                <a:ea typeface="Verdana" panose="020B0604030504040204" pitchFamily="34" charset="0"/>
              </a:rPr>
              <a:t>жылғы</a:t>
            </a:r>
            <a:r>
              <a:rPr lang="ru-RU" sz="2000" dirty="0">
                <a:ea typeface="Verdana" panose="020B0604030504040204" pitchFamily="34" charset="0"/>
              </a:rPr>
              <a:t> 23 </a:t>
            </a:r>
            <a:r>
              <a:rPr lang="ru-RU" sz="2000" dirty="0" err="1">
                <a:ea typeface="Verdana" panose="020B0604030504040204" pitchFamily="34" charset="0"/>
              </a:rPr>
              <a:t>сәуір</a:t>
            </a:r>
            <a:endParaRPr lang="en-US" sz="2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03783" y="2838402"/>
            <a:ext cx="5962264" cy="923973"/>
          </a:xfrm>
        </p:spPr>
        <p:txBody>
          <a:bodyPr/>
          <a:lstStyle/>
          <a:p>
            <a:r>
              <a:rPr lang="ru-RU" sz="3000" dirty="0"/>
              <a:t>Назар </a:t>
            </a:r>
            <a:r>
              <a:rPr lang="ru-RU" sz="3000" dirty="0" err="1"/>
              <a:t>аударғаныңыз</a:t>
            </a:r>
            <a:r>
              <a:rPr lang="ru-RU" sz="3000" dirty="0"/>
              <a:t> үшін </a:t>
            </a:r>
            <a:r>
              <a:rPr lang="ru-RU" sz="3000" dirty="0" err="1"/>
              <a:t>рахмет</a:t>
            </a:r>
            <a:r>
              <a:rPr lang="ru-RU" sz="3000" dirty="0"/>
              <a:t>!</a:t>
            </a:r>
            <a:br>
              <a:rPr lang="ru-RU" dirty="0"/>
            </a:b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364" y="164986"/>
            <a:ext cx="223132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9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02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80" name="Слайд think-cell" r:id="rId5" imgW="594" imgH="595" progId="TCLayout.ActiveDocument.1">
                  <p:embed/>
                </p:oleObj>
              </mc:Choice>
              <mc:Fallback>
                <p:oleObj name="Слайд think-cell" r:id="rId5" imgW="594" imgH="595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7" y="39846"/>
            <a:ext cx="10582275" cy="704850"/>
          </a:xfrm>
        </p:spPr>
        <p:txBody>
          <a:bodyPr vert="horz"/>
          <a:lstStyle/>
          <a:p>
            <a:r>
              <a:rPr lang="ru-RU" b="1" dirty="0"/>
              <a:t>Жалпы </a:t>
            </a:r>
            <a:r>
              <a:rPr lang="ru-RU" b="1" dirty="0" err="1"/>
              <a:t>мәліметтер</a:t>
            </a:r>
            <a:r>
              <a:rPr lang="ru-RU" b="1" dirty="0"/>
              <a:t> </a:t>
            </a: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0939" y="4895016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3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4364" y="1863756"/>
            <a:ext cx="2741328" cy="3252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0177" y="2599754"/>
            <a:ext cx="2782884" cy="3582859"/>
          </a:xfrm>
          <a:prstGeom prst="rect">
            <a:avLst/>
          </a:prstGeom>
        </p:spPr>
      </p:pic>
      <p:sp>
        <p:nvSpPr>
          <p:cNvPr id="35" name="Content Placeholder 2"/>
          <p:cNvSpPr txBox="1">
            <a:spLocks/>
          </p:cNvSpPr>
          <p:nvPr/>
        </p:nvSpPr>
        <p:spPr>
          <a:xfrm>
            <a:off x="144379" y="919261"/>
            <a:ext cx="6142127" cy="2488082"/>
          </a:xfrm>
          <a:prstGeom prst="rect">
            <a:avLst/>
          </a:prstGeom>
        </p:spPr>
        <p:txBody>
          <a:bodyPr>
            <a:noAutofit/>
          </a:bodyPr>
          <a:lstStyle>
            <a:lvl1pPr marL="145792" indent="-145792" algn="l" defTabSz="58317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17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737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5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896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054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13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371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5303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86888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78472" indent="-145792" algn="l" defTabSz="583170" rtl="0" eaLnBrk="1" latinLnBrk="0" hangingPunct="1">
              <a:lnSpc>
                <a:spcPct val="90000"/>
              </a:lnSpc>
              <a:spcBef>
                <a:spcPts val="319"/>
              </a:spcBef>
              <a:buFont typeface="Arial" panose="020B0604020202020204" pitchFamily="34" charset="0"/>
              <a:buChar char="•"/>
              <a:defRPr sz="11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dirty="0"/>
              <a:t>АО "</a:t>
            </a:r>
            <a:r>
              <a:rPr lang="ru-RU" sz="1600" dirty="0" err="1"/>
              <a:t>Качары</a:t>
            </a:r>
            <a:r>
              <a:rPr lang="ru-RU" sz="1600" dirty="0"/>
              <a:t> </a:t>
            </a:r>
            <a:r>
              <a:rPr lang="ru-RU" sz="1600" dirty="0" err="1"/>
              <a:t>кені</a:t>
            </a:r>
            <a:r>
              <a:rPr lang="ru-RU" sz="1600" dirty="0"/>
              <a:t>" АҚ </a:t>
            </a:r>
            <a:r>
              <a:rPr lang="ru-RU" sz="1600" dirty="0" err="1"/>
              <a:t>Қазақстанның</a:t>
            </a:r>
            <a:r>
              <a:rPr lang="ru-RU" sz="1600" dirty="0"/>
              <a:t> тау-</a:t>
            </a:r>
            <a:r>
              <a:rPr lang="ru-RU" sz="1600" dirty="0" err="1"/>
              <a:t>кен</a:t>
            </a:r>
            <a:r>
              <a:rPr lang="ru-RU" sz="1600" dirty="0"/>
              <a:t> </a:t>
            </a:r>
            <a:r>
              <a:rPr lang="ru-RU" sz="1600" dirty="0" err="1"/>
              <a:t>өнеркәсібі</a:t>
            </a:r>
            <a:r>
              <a:rPr lang="ru-RU" sz="1600" dirty="0"/>
              <a:t> </a:t>
            </a:r>
            <a:r>
              <a:rPr lang="ru-RU" sz="1600" dirty="0" err="1"/>
              <a:t>кәсіпорны</a:t>
            </a:r>
            <a:r>
              <a:rPr lang="ru-RU" sz="1600" dirty="0"/>
              <a:t>.</a:t>
            </a:r>
          </a:p>
          <a:p>
            <a:pPr marL="0" indent="625475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dirty="0"/>
              <a:t>"</a:t>
            </a:r>
            <a:r>
              <a:rPr lang="ru-RU" sz="1600" dirty="0" err="1"/>
              <a:t>Качары</a:t>
            </a:r>
            <a:r>
              <a:rPr lang="ru-RU" sz="1600" dirty="0"/>
              <a:t> </a:t>
            </a:r>
            <a:r>
              <a:rPr lang="ru-RU" sz="1600" dirty="0" err="1"/>
              <a:t>кені</a:t>
            </a:r>
            <a:r>
              <a:rPr lang="ru-RU" sz="1600" dirty="0"/>
              <a:t>" АҚ </a:t>
            </a:r>
            <a:r>
              <a:rPr lang="ru-RU" sz="1600" dirty="0" err="1"/>
              <a:t>Қостанай</a:t>
            </a:r>
            <a:r>
              <a:rPr lang="ru-RU" sz="1600" dirty="0"/>
              <a:t> </a:t>
            </a:r>
            <a:r>
              <a:rPr lang="ru-RU" sz="1600" dirty="0" err="1"/>
              <a:t>облысы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табиғи</a:t>
            </a:r>
            <a:r>
              <a:rPr lang="ru-RU" sz="1600" dirty="0"/>
              <a:t> </a:t>
            </a:r>
            <a:r>
              <a:rPr lang="ru-RU" sz="1600" dirty="0" err="1"/>
              <a:t>монополиялар</a:t>
            </a:r>
            <a:r>
              <a:rPr lang="ru-RU" sz="1600" dirty="0"/>
              <a:t> </a:t>
            </a:r>
            <a:r>
              <a:rPr lang="ru-RU" sz="1600" dirty="0" err="1"/>
              <a:t>субъектілерінің</a:t>
            </a:r>
            <a:r>
              <a:rPr lang="ru-RU" sz="1600" dirty="0"/>
              <a:t> </a:t>
            </a:r>
            <a:r>
              <a:rPr lang="ru-RU" sz="1600" dirty="0" err="1"/>
              <a:t>мемлекеттік</a:t>
            </a:r>
            <a:r>
              <a:rPr lang="ru-RU" sz="1600" dirty="0"/>
              <a:t> </a:t>
            </a:r>
            <a:r>
              <a:rPr lang="ru-RU" sz="1600" dirty="0" err="1"/>
              <a:t>тіркелімінің</a:t>
            </a:r>
            <a:r>
              <a:rPr lang="ru-RU" sz="1600" dirty="0"/>
              <a:t> </a:t>
            </a:r>
            <a:r>
              <a:rPr lang="ru-RU" sz="1600" dirty="0" err="1"/>
              <a:t>жергілікті</a:t>
            </a:r>
            <a:r>
              <a:rPr lang="ru-RU" sz="1600" dirty="0"/>
              <a:t> </a:t>
            </a:r>
            <a:r>
              <a:rPr lang="ru-RU" sz="1600" dirty="0" err="1"/>
              <a:t>бөліміне</a:t>
            </a:r>
            <a:r>
              <a:rPr lang="ru-RU" sz="1600" dirty="0"/>
              <a:t> </a:t>
            </a:r>
            <a:r>
              <a:rPr lang="ru-RU" sz="1600" b="1" dirty="0" err="1"/>
              <a:t>жылу</a:t>
            </a:r>
            <a:r>
              <a:rPr lang="ru-RU" sz="1600" b="1" dirty="0"/>
              <a:t> </a:t>
            </a:r>
            <a:r>
              <a:rPr lang="ru-RU" sz="1600" b="1" dirty="0" err="1"/>
              <a:t>энергиясын</a:t>
            </a:r>
            <a:r>
              <a:rPr lang="ru-RU" sz="1600" b="1" dirty="0"/>
              <a:t> </a:t>
            </a:r>
            <a:r>
              <a:rPr lang="ru-RU" sz="1600" b="1" dirty="0" err="1"/>
              <a:t>өндіру</a:t>
            </a:r>
            <a:r>
              <a:rPr lang="ru-RU" sz="1600" b="1" dirty="0"/>
              <a:t> </a:t>
            </a:r>
            <a:r>
              <a:rPr lang="ru-RU" sz="1600" dirty="0" err="1"/>
              <a:t>жөніндегі</a:t>
            </a:r>
            <a:r>
              <a:rPr lang="ru-RU" sz="1600" dirty="0"/>
              <a:t> қызметтер </a:t>
            </a:r>
            <a:r>
              <a:rPr lang="ru-RU" sz="1600" dirty="0" err="1"/>
              <a:t>қызметінің</a:t>
            </a:r>
            <a:r>
              <a:rPr lang="ru-RU" sz="1600" dirty="0"/>
              <a:t> </a:t>
            </a:r>
            <a:r>
              <a:rPr lang="ru-RU" sz="1600" dirty="0" err="1"/>
              <a:t>түрі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енгізілген</a:t>
            </a:r>
            <a:r>
              <a:rPr lang="ru-RU" sz="1600" b="1" dirty="0"/>
              <a:t> </a:t>
            </a:r>
            <a:r>
              <a:rPr lang="ru-RU" sz="1100" i="1" dirty="0"/>
              <a:t>(</a:t>
            </a:r>
            <a:r>
              <a:rPr lang="ru-RU" sz="1100" i="1" dirty="0" err="1"/>
              <a:t>Табиғи</a:t>
            </a:r>
            <a:r>
              <a:rPr lang="ru-RU" sz="1100" i="1" dirty="0"/>
              <a:t> монополия </a:t>
            </a:r>
            <a:r>
              <a:rPr lang="ru-RU" sz="1100" i="1" dirty="0" err="1"/>
              <a:t>субъектілерінің</a:t>
            </a:r>
            <a:r>
              <a:rPr lang="ru-RU" sz="1100" i="1" dirty="0"/>
              <a:t> </a:t>
            </a:r>
            <a:r>
              <a:rPr lang="ru-RU" sz="1100" i="1" dirty="0" err="1"/>
              <a:t>мемлекеттік</a:t>
            </a:r>
            <a:r>
              <a:rPr lang="ru-RU" sz="1100" i="1" dirty="0"/>
              <a:t> </a:t>
            </a:r>
            <a:r>
              <a:rPr lang="ru-RU" sz="1100" i="1" dirty="0" err="1"/>
              <a:t>тіркеліміне</a:t>
            </a:r>
            <a:r>
              <a:rPr lang="ru-RU" sz="1100" i="1" dirty="0"/>
              <a:t> </a:t>
            </a:r>
            <a:r>
              <a:rPr lang="ru-RU" sz="1100" i="1" dirty="0" err="1"/>
              <a:t>енгізу</a:t>
            </a:r>
            <a:r>
              <a:rPr lang="ru-RU" sz="1100" i="1" dirty="0"/>
              <a:t> </a:t>
            </a:r>
            <a:r>
              <a:rPr lang="ru-RU" sz="1100" i="1" dirty="0" err="1"/>
              <a:t>туралы</a:t>
            </a:r>
            <a:r>
              <a:rPr lang="ru-RU" sz="1100" i="1" dirty="0"/>
              <a:t> 2021 </a:t>
            </a:r>
            <a:r>
              <a:rPr lang="ru-RU" sz="1100" i="1" dirty="0" err="1"/>
              <a:t>жылғы</a:t>
            </a:r>
            <a:r>
              <a:rPr lang="ru-RU" sz="1100" i="1" dirty="0"/>
              <a:t> 28 </a:t>
            </a:r>
            <a:r>
              <a:rPr lang="ru-RU" sz="1100" i="1" dirty="0" err="1"/>
              <a:t>қаңтардағы</a:t>
            </a:r>
            <a:r>
              <a:rPr lang="ru-RU" sz="1100" i="1" dirty="0"/>
              <a:t> №</a:t>
            </a:r>
            <a:r>
              <a:rPr lang="en-US" sz="1100" i="1" dirty="0"/>
              <a:t>KZ18VFF00002704 </a:t>
            </a:r>
            <a:r>
              <a:rPr lang="ru-RU" sz="1100" i="1" dirty="0" err="1"/>
              <a:t>куәлік</a:t>
            </a:r>
            <a:r>
              <a:rPr lang="ru-RU" sz="1100" i="1" dirty="0"/>
              <a:t>)</a:t>
            </a:r>
            <a:r>
              <a:rPr lang="ru-RU" sz="1600" dirty="0"/>
              <a:t>  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ru-RU" sz="1600" dirty="0"/>
          </a:p>
        </p:txBody>
      </p:sp>
      <p:grpSp>
        <p:nvGrpSpPr>
          <p:cNvPr id="11" name="Group 488"/>
          <p:cNvGrpSpPr/>
          <p:nvPr/>
        </p:nvGrpSpPr>
        <p:grpSpPr>
          <a:xfrm>
            <a:off x="282588" y="1528954"/>
            <a:ext cx="371475" cy="371475"/>
            <a:chOff x="-2103438" y="3878264"/>
            <a:chExt cx="371475" cy="371475"/>
          </a:xfrm>
        </p:grpSpPr>
        <p:sp>
          <p:nvSpPr>
            <p:cNvPr id="12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487" y="5445836"/>
            <a:ext cx="6050020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/>
              <a:t>"</a:t>
            </a:r>
            <a:r>
              <a:rPr lang="ru-RU" sz="1600" dirty="0" err="1"/>
              <a:t>Качары</a:t>
            </a:r>
            <a:r>
              <a:rPr lang="ru-RU" sz="1600" dirty="0"/>
              <a:t> </a:t>
            </a:r>
            <a:r>
              <a:rPr lang="ru-RU" sz="1600" dirty="0" err="1"/>
              <a:t>кені</a:t>
            </a:r>
            <a:r>
              <a:rPr lang="ru-RU" sz="1600" dirty="0"/>
              <a:t>" АҚ </a:t>
            </a:r>
            <a:r>
              <a:rPr lang="ru-RU" sz="1600" dirty="0" err="1"/>
              <a:t>табиғи</a:t>
            </a:r>
            <a:r>
              <a:rPr lang="ru-RU" sz="1600" dirty="0"/>
              <a:t> </a:t>
            </a:r>
            <a:r>
              <a:rPr lang="ru-RU" sz="1600" dirty="0" err="1"/>
              <a:t>монополиялар</a:t>
            </a:r>
            <a:r>
              <a:rPr lang="ru-RU" sz="1600" dirty="0"/>
              <a:t> </a:t>
            </a:r>
            <a:r>
              <a:rPr lang="ru-RU" sz="1600" dirty="0" err="1"/>
              <a:t>туралы</a:t>
            </a:r>
            <a:r>
              <a:rPr lang="ru-RU" sz="1600" dirty="0"/>
              <a:t> </a:t>
            </a:r>
            <a:r>
              <a:rPr lang="ru-RU" sz="1600" dirty="0" err="1"/>
              <a:t>заңнамаға</a:t>
            </a:r>
            <a:r>
              <a:rPr lang="ru-RU" sz="1600" dirty="0"/>
              <a:t> </a:t>
            </a:r>
            <a:r>
              <a:rPr lang="ru-RU" sz="1600" dirty="0" err="1"/>
              <a:t>сәйкес</a:t>
            </a:r>
            <a:r>
              <a:rPr lang="ru-RU" sz="1600" dirty="0"/>
              <a:t> </a:t>
            </a:r>
            <a:r>
              <a:rPr lang="ru-RU" sz="1600" dirty="0" err="1"/>
              <a:t>уәкілетті</a:t>
            </a:r>
            <a:r>
              <a:rPr lang="ru-RU" sz="1600" dirty="0"/>
              <a:t> орган </a:t>
            </a:r>
            <a:r>
              <a:rPr lang="ru-RU" sz="1600" dirty="0" err="1"/>
              <a:t>бекіткен</a:t>
            </a:r>
            <a:r>
              <a:rPr lang="ru-RU" sz="1600" dirty="0"/>
              <a:t> тариф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энергиясын</a:t>
            </a:r>
            <a:r>
              <a:rPr lang="ru-RU" sz="1600" dirty="0"/>
              <a:t> </a:t>
            </a:r>
            <a:r>
              <a:rPr lang="ru-RU" sz="1600" dirty="0" err="1"/>
              <a:t>өндіру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қызметтер </a:t>
            </a:r>
            <a:r>
              <a:rPr lang="ru-RU" sz="1600" dirty="0" err="1"/>
              <a:t>көрсетеді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17236" y="3490014"/>
            <a:ext cx="6069270" cy="73866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539750" algn="just"/>
            <a:r>
              <a:rPr lang="ru-RU" sz="1600" b="1" dirty="0" err="1"/>
              <a:t>Қашар</a:t>
            </a:r>
            <a:r>
              <a:rPr lang="ru-RU" sz="1600" b="1" dirty="0"/>
              <a:t> </a:t>
            </a:r>
            <a:r>
              <a:rPr lang="ru-RU" sz="1600" b="1" dirty="0" err="1"/>
              <a:t>жылу</a:t>
            </a:r>
            <a:r>
              <a:rPr lang="ru-RU" sz="1600" b="1" dirty="0"/>
              <a:t> </a:t>
            </a:r>
            <a:r>
              <a:rPr lang="ru-RU" sz="1600" b="1" dirty="0" err="1"/>
              <a:t>орталығы</a:t>
            </a:r>
            <a:r>
              <a:rPr lang="ru-RU" sz="1600" b="1" dirty="0"/>
              <a:t> (ҚЖО) </a:t>
            </a:r>
            <a:r>
              <a:rPr lang="ru-RU" sz="1600" dirty="0"/>
              <a:t>- </a:t>
            </a:r>
            <a:r>
              <a:rPr lang="ru-RU" sz="1600" dirty="0" err="1"/>
              <a:t>Қашар</a:t>
            </a:r>
            <a:r>
              <a:rPr lang="ru-RU" sz="1600" dirty="0"/>
              <a:t> к. </a:t>
            </a:r>
            <a:r>
              <a:rPr lang="ru-RU" sz="1600" dirty="0" err="1"/>
              <a:t>жылу</a:t>
            </a:r>
            <a:r>
              <a:rPr lang="ru-RU" sz="1600" dirty="0"/>
              <a:t> </a:t>
            </a:r>
            <a:r>
              <a:rPr lang="ru-RU" sz="1600" dirty="0" err="1"/>
              <a:t>энергиясын</a:t>
            </a:r>
            <a:r>
              <a:rPr lang="ru-RU" sz="1600" dirty="0"/>
              <a:t> </a:t>
            </a:r>
            <a:r>
              <a:rPr lang="ru-RU" sz="1600" dirty="0" err="1"/>
              <a:t>өндіру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қызметтер </a:t>
            </a:r>
            <a:r>
              <a:rPr lang="ru-RU" sz="1600" dirty="0" err="1"/>
              <a:t>көрсететін</a:t>
            </a:r>
            <a:r>
              <a:rPr lang="ru-RU" sz="1600" dirty="0"/>
              <a:t> "</a:t>
            </a:r>
            <a:r>
              <a:rPr lang="ru-RU" sz="1600" dirty="0" err="1"/>
              <a:t>Качары</a:t>
            </a:r>
            <a:r>
              <a:rPr lang="ru-RU" sz="1600" dirty="0"/>
              <a:t> </a:t>
            </a:r>
            <a:r>
              <a:rPr lang="ru-RU" sz="1600" dirty="0" err="1"/>
              <a:t>кені</a:t>
            </a:r>
            <a:r>
              <a:rPr lang="ru-RU" sz="1600" dirty="0"/>
              <a:t>" АҚ </a:t>
            </a:r>
            <a:r>
              <a:rPr lang="ru-RU" sz="1600" dirty="0" err="1"/>
              <a:t>құрылымдық</a:t>
            </a:r>
            <a:r>
              <a:rPr lang="ru-RU" sz="1600" dirty="0"/>
              <a:t> </a:t>
            </a:r>
            <a:r>
              <a:rPr lang="ru-RU" sz="1600" dirty="0" err="1"/>
              <a:t>бөлімшесі</a:t>
            </a:r>
            <a:endParaRPr lang="ru-RU" sz="1600" dirty="0"/>
          </a:p>
        </p:txBody>
      </p:sp>
      <p:grpSp>
        <p:nvGrpSpPr>
          <p:cNvPr id="25" name="Group 488"/>
          <p:cNvGrpSpPr/>
          <p:nvPr/>
        </p:nvGrpSpPr>
        <p:grpSpPr>
          <a:xfrm>
            <a:off x="327039" y="3350987"/>
            <a:ext cx="371475" cy="371475"/>
            <a:chOff x="-2103438" y="3878264"/>
            <a:chExt cx="371475" cy="371475"/>
          </a:xfrm>
        </p:grpSpPr>
        <p:sp>
          <p:nvSpPr>
            <p:cNvPr id="26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0256" y="4641440"/>
            <a:ext cx="5880923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u="sng" dirty="0" err="1"/>
              <a:t>Негізгі</a:t>
            </a:r>
            <a:r>
              <a:rPr lang="ru-RU" sz="1600" u="sng" dirty="0"/>
              <a:t> </a:t>
            </a:r>
            <a:r>
              <a:rPr lang="ru-RU" sz="1600" u="sng" dirty="0" err="1"/>
              <a:t>отын</a:t>
            </a:r>
            <a:r>
              <a:rPr lang="ru-RU" sz="1600" u="sng" dirty="0"/>
              <a:t> </a:t>
            </a:r>
            <a:r>
              <a:rPr lang="ru-RU" sz="1600" dirty="0"/>
              <a:t>– </a:t>
            </a:r>
            <a:r>
              <a:rPr lang="ru-RU" sz="1600" dirty="0" err="1"/>
              <a:t>табиғи</a:t>
            </a:r>
            <a:r>
              <a:rPr lang="ru-RU" sz="1600" dirty="0"/>
              <a:t> газ, </a:t>
            </a:r>
            <a:r>
              <a:rPr lang="ru-RU" sz="1600" dirty="0" err="1"/>
              <a:t>шұбаркөл</a:t>
            </a:r>
            <a:r>
              <a:rPr lang="ru-RU" sz="1600" dirty="0"/>
              <a:t> </a:t>
            </a:r>
            <a:r>
              <a:rPr lang="ru-RU" sz="1600" dirty="0" err="1"/>
              <a:t>көмірі</a:t>
            </a:r>
            <a:r>
              <a:rPr lang="ru-RU" sz="1600" dirty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7236" y="5043638"/>
            <a:ext cx="5913944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u="sng" dirty="0" err="1"/>
              <a:t>Жалғыз</a:t>
            </a:r>
            <a:r>
              <a:rPr lang="ru-RU" sz="1600" u="sng" dirty="0"/>
              <a:t> </a:t>
            </a:r>
            <a:r>
              <a:rPr lang="ru-RU" sz="1600" u="sng" dirty="0" err="1"/>
              <a:t>тұтынушы</a:t>
            </a:r>
            <a:r>
              <a:rPr lang="ru-RU" sz="1600" u="sng" dirty="0"/>
              <a:t> </a:t>
            </a:r>
            <a:r>
              <a:rPr lang="ru-RU" sz="1600" dirty="0"/>
              <a:t>- </a:t>
            </a:r>
            <a:r>
              <a:rPr lang="ru-RU" sz="1600" dirty="0">
                <a:cs typeface="Arial" panose="020B0604020202020204" pitchFamily="34" charset="0"/>
              </a:rPr>
              <a:t>«Рудненская теплосеть» ЖШС</a:t>
            </a:r>
            <a:r>
              <a:rPr lang="ru-RU" sz="1600" dirty="0"/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0257" y="4311425"/>
            <a:ext cx="5517823" cy="2462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err="1">
                <a:solidFill>
                  <a:prstClr val="black"/>
                </a:solidFill>
                <a:cs typeface="Arial" pitchFamily="34" charset="0"/>
              </a:rPr>
              <a:t>Пайдалануға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Arial" pitchFamily="34" charset="0"/>
              </a:rPr>
              <a:t>енгізілген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cs typeface="Arial" pitchFamily="34" charset="0"/>
              </a:rPr>
              <a:t>күні</a:t>
            </a:r>
            <a:r>
              <a:rPr lang="ru-RU" sz="1600" dirty="0">
                <a:solidFill>
                  <a:prstClr val="black"/>
                </a:solidFill>
                <a:cs typeface="Arial" pitchFamily="34" charset="0"/>
              </a:rPr>
              <a:t>: </a:t>
            </a:r>
            <a:r>
              <a:rPr lang="ru-RU" sz="1600" b="1" dirty="0">
                <a:solidFill>
                  <a:prstClr val="black"/>
                </a:solidFill>
                <a:cs typeface="Arial" pitchFamily="34" charset="0"/>
              </a:rPr>
              <a:t>1981 </a:t>
            </a:r>
            <a:r>
              <a:rPr lang="ru-RU" sz="1600" b="1" dirty="0" err="1">
                <a:solidFill>
                  <a:prstClr val="black"/>
                </a:solidFill>
                <a:cs typeface="Arial" pitchFamily="34" charset="0"/>
              </a:rPr>
              <a:t>жыл</a:t>
            </a:r>
            <a:endParaRPr lang="ru-RU" sz="1600" b="1" dirty="0"/>
          </a:p>
        </p:txBody>
      </p:sp>
      <p:grpSp>
        <p:nvGrpSpPr>
          <p:cNvPr id="40" name="Group 488"/>
          <p:cNvGrpSpPr/>
          <p:nvPr/>
        </p:nvGrpSpPr>
        <p:grpSpPr>
          <a:xfrm>
            <a:off x="327241" y="3388734"/>
            <a:ext cx="371475" cy="371475"/>
            <a:chOff x="-2103438" y="3878264"/>
            <a:chExt cx="371475" cy="371475"/>
          </a:xfrm>
        </p:grpSpPr>
        <p:sp>
          <p:nvSpPr>
            <p:cNvPr id="41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24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50" name="Слайд think-cell" r:id="rId6" imgW="594" imgH="595" progId="TCLayout.ActiveDocument.1">
                  <p:embed/>
                </p:oleObj>
              </mc:Choice>
              <mc:Fallback>
                <p:oleObj name="Слайд think-cell" r:id="rId6" imgW="594" imgH="59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106687"/>
            <a:ext cx="10944880" cy="615631"/>
          </a:xfrm>
        </p:spPr>
        <p:txBody>
          <a:bodyPr vert="horz"/>
          <a:lstStyle/>
          <a:p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270942" y="4895020"/>
            <a:ext cx="6431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7ECD311-34CC-475C-AD0B-8F1E6CBB6A1A}" type="datetime'''''''''''''''1''''''''''''00''''''''%'''''''''''''''''''">
              <a:rPr lang="ru-RU" altLang="en-US" sz="1400">
                <a:solidFill>
                  <a:schemeClr val="bg1"/>
                </a:solidFill>
              </a:rPr>
              <a:pPr/>
              <a:t>100%</a:t>
            </a:fld>
            <a:endParaRPr lang="ru-RU" sz="1400" dirty="0"/>
          </a:p>
        </p:txBody>
      </p:sp>
      <p:sp>
        <p:nvSpPr>
          <p:cNvPr id="10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7974966" y="5816600"/>
            <a:ext cx="16541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spcBef>
                <a:spcPct val="0"/>
              </a:spcBef>
              <a:buNone/>
            </a:pPr>
            <a:endParaRPr lang="ru-RU" sz="1400" dirty="0">
              <a:latin typeface="+mn-lt"/>
              <a:cs typeface="+mn-cs"/>
              <a:sym typeface="+mn-lt"/>
            </a:endParaRPr>
          </a:p>
        </p:txBody>
      </p:sp>
      <p:sp>
        <p:nvSpPr>
          <p:cNvPr id="14" name="Текст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063039" y="5491163"/>
            <a:ext cx="357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7463" tIns="0" rIns="17463" bIns="0" numCol="1" spcCol="0" rtlCol="0" anchor="ctr" anchorCtr="0">
            <a:noAutofit/>
          </a:bodyPr>
          <a:lstStyle>
            <a:lvl1pPr marL="0" indent="1800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ct val="0"/>
              </a:spcBef>
              <a:buNone/>
            </a:pPr>
            <a:fld id="{E4EB9935-EA76-4AAD-B895-2E30B06EEF65}" type="datetime'''1''''''''''''''''''''''''''0''''''''''''''''''0%'''''''''">
              <a:rPr lang="ru-RU" altLang="en-US" sz="1000" smtClean="0">
                <a:solidFill>
                  <a:schemeClr val="bg1"/>
                </a:solidFill>
                <a:cs typeface="+mn-cs"/>
              </a:rPr>
              <a:pPr/>
              <a:t>100%</a:t>
            </a:fld>
            <a:endParaRPr lang="ru-RU" sz="1000" dirty="0">
              <a:solidFill>
                <a:schemeClr val="bg1"/>
              </a:solidFill>
              <a:latin typeface="+mn-lt"/>
              <a:cs typeface="+mn-cs"/>
              <a:sym typeface="+mn-lt"/>
            </a:endParaRPr>
          </a:p>
        </p:txBody>
      </p:sp>
      <p:sp>
        <p:nvSpPr>
          <p:cNvPr id="12" name="Пятиугольник 11"/>
          <p:cNvSpPr/>
          <p:nvPr/>
        </p:nvSpPr>
        <p:spPr bwMode="gray">
          <a:xfrm>
            <a:off x="390524" y="892198"/>
            <a:ext cx="6091757" cy="2352137"/>
          </a:xfrm>
          <a:prstGeom prst="homePlate">
            <a:avLst>
              <a:gd name="adj" fmla="val 20265"/>
            </a:avLst>
          </a:prstGeom>
          <a:solidFill>
            <a:schemeClr val="tx2">
              <a:lumMod val="20000"/>
              <a:lumOff val="80000"/>
              <a:alpha val="9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lg" len="lg"/>
            <a:tailEnd type="none" w="lg" len="lg"/>
          </a:ln>
          <a:effectLst/>
        </p:spPr>
        <p:txBody>
          <a:bodyPr vert="horz" lIns="36000" tIns="36000" rIns="36000" bIns="36000" anchor="ctr"/>
          <a:lstStyle/>
          <a:p>
            <a:pPr marL="171450" indent="-171450" algn="just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 err="1"/>
              <a:t>Инвестициялық</a:t>
            </a:r>
            <a:r>
              <a:rPr lang="ru-RU" sz="1200" dirty="0"/>
              <a:t> </a:t>
            </a:r>
            <a:r>
              <a:rPr lang="ru-RU" sz="1200" dirty="0" err="1"/>
              <a:t>бағдарламаның</a:t>
            </a:r>
            <a:r>
              <a:rPr lang="ru-RU" sz="1200" dirty="0"/>
              <a:t> </a:t>
            </a:r>
            <a:r>
              <a:rPr lang="ru-RU" sz="1200" dirty="0" err="1"/>
              <a:t>орындалуы</a:t>
            </a:r>
            <a:r>
              <a:rPr lang="ru-RU" sz="1200" dirty="0"/>
              <a:t> </a:t>
            </a:r>
            <a:r>
              <a:rPr lang="ru-RU" sz="1200" dirty="0" err="1"/>
              <a:t>туралы</a:t>
            </a:r>
            <a:r>
              <a:rPr lang="ru-RU" sz="1200" dirty="0"/>
              <a:t> </a:t>
            </a:r>
            <a:r>
              <a:rPr lang="ru-RU" sz="1200" dirty="0" err="1"/>
              <a:t>ақпарат</a:t>
            </a:r>
            <a:r>
              <a:rPr lang="ru-RU" sz="1200" dirty="0"/>
              <a:t> </a:t>
            </a:r>
            <a:r>
              <a:rPr lang="kk-KZ" sz="1200" dirty="0"/>
              <a:t>"Качары кені" АҚ жылу энергиясын өндіру жөніндегі 2023 - 2027 жылдарға арналған инвестициялық бағдарламасы Қостанай облысы бойынша ҚР ҰЭМ ТМРКД 2023 жылғы 15 маусымдағы № 85-НҚ және Қостанай облысы әкімдігінің энергетика және ТКШ басқармасының 2023 жылғы 27 маусымдағы №94-НҚ (Қостанай облысы бойынша ҚР ҰЭМ ТМРКД 18.12.2024 ж. № 369-НҚ және Қостанай облысы әкімдігінің энергетика және ТКШ басқармасы 20.12.2024 ж. №182-НҚ бірлескен бұйрықпен өзгерістер енгізілді) бірлескен бұйрықпен бекітілген</a:t>
            </a:r>
            <a:endParaRPr lang="ru-RU" sz="1000" dirty="0"/>
          </a:p>
        </p:txBody>
      </p:sp>
      <p:sp>
        <p:nvSpPr>
          <p:cNvPr id="13" name="Пятиугольник 12"/>
          <p:cNvSpPr/>
          <p:nvPr/>
        </p:nvSpPr>
        <p:spPr bwMode="gray">
          <a:xfrm>
            <a:off x="6557960" y="892200"/>
            <a:ext cx="5084796" cy="2352135"/>
          </a:xfrm>
          <a:prstGeom prst="homePlate">
            <a:avLst>
              <a:gd name="adj" fmla="val 0"/>
            </a:avLst>
          </a:prstGeom>
          <a:solidFill>
            <a:schemeClr val="tx2">
              <a:lumMod val="20000"/>
              <a:lumOff val="80000"/>
              <a:alpha val="31000"/>
            </a:schemeClr>
          </a:solidFill>
          <a:ln w="19050" cap="flat" cmpd="sng" algn="ctr">
            <a:solidFill>
              <a:schemeClr val="accent1"/>
            </a:solidFill>
            <a:prstDash val="solid"/>
            <a:miter lim="800000"/>
            <a:headEnd type="none" w="lg" len="lg"/>
            <a:tailEnd type="none" w="lg" len="lg"/>
          </a:ln>
          <a:effectLst/>
        </p:spPr>
        <p:txBody>
          <a:bodyPr vert="horz" lIns="36000" tIns="36000" rIns="36000" bIns="36000" anchor="ctr"/>
          <a:lstStyle/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/>
              <a:t>2024 </a:t>
            </a:r>
            <a:r>
              <a:rPr lang="ru-RU" sz="1200" dirty="0" err="1"/>
              <a:t>жылға</a:t>
            </a:r>
            <a:r>
              <a:rPr lang="ru-RU" sz="1200" dirty="0"/>
              <a:t> </a:t>
            </a:r>
            <a:r>
              <a:rPr lang="ru-RU" sz="1200" dirty="0" err="1"/>
              <a:t>арналған</a:t>
            </a:r>
            <a:r>
              <a:rPr lang="ru-RU" sz="1200" dirty="0"/>
              <a:t> </a:t>
            </a:r>
            <a:r>
              <a:rPr lang="ru-RU" sz="1200" dirty="0" err="1"/>
              <a:t>инвестициялық</a:t>
            </a:r>
            <a:r>
              <a:rPr lang="ru-RU" sz="1200" dirty="0"/>
              <a:t> </a:t>
            </a:r>
            <a:r>
              <a:rPr lang="ru-RU" sz="1200" dirty="0" err="1"/>
              <a:t>салымдардың</a:t>
            </a:r>
            <a:r>
              <a:rPr lang="ru-RU" sz="1200" dirty="0"/>
              <a:t> </a:t>
            </a:r>
            <a:r>
              <a:rPr lang="ru-RU" sz="1200" dirty="0" err="1"/>
              <a:t>көзделген</a:t>
            </a:r>
            <a:r>
              <a:rPr lang="ru-RU" sz="1200" dirty="0"/>
              <a:t> </a:t>
            </a:r>
            <a:r>
              <a:rPr lang="ru-RU" sz="1200" dirty="0" err="1"/>
              <a:t>сомасы</a:t>
            </a:r>
            <a:r>
              <a:rPr lang="ru-RU" sz="1200" dirty="0"/>
              <a:t> </a:t>
            </a:r>
            <a:r>
              <a:rPr lang="ru-RU" sz="1200" b="1" dirty="0">
                <a:solidFill>
                  <a:schemeClr val="accent1"/>
                </a:solidFill>
              </a:rPr>
              <a:t>65,1</a:t>
            </a:r>
            <a:r>
              <a:rPr lang="ru-RU" sz="1200" b="1" dirty="0"/>
              <a:t> млн. </a:t>
            </a:r>
            <a:r>
              <a:rPr lang="ru-RU" sz="1200" b="1" dirty="0" err="1"/>
              <a:t>теңгені</a:t>
            </a:r>
            <a:r>
              <a:rPr lang="ru-RU" sz="1200" b="1" dirty="0"/>
              <a:t> </a:t>
            </a:r>
            <a:r>
              <a:rPr lang="ru-RU" sz="1200" b="1" dirty="0" err="1"/>
              <a:t>құрайды</a:t>
            </a:r>
            <a:r>
              <a:rPr lang="ru-RU" sz="1200" b="1" dirty="0"/>
              <a:t>.</a:t>
            </a:r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/>
              <a:t>2024 </a:t>
            </a:r>
            <a:r>
              <a:rPr lang="ru-RU" sz="1200" dirty="0" err="1"/>
              <a:t>жылы</a:t>
            </a:r>
            <a:r>
              <a:rPr lang="ru-RU" sz="1200" dirty="0"/>
              <a:t> </a:t>
            </a:r>
            <a:r>
              <a:rPr lang="ru-RU" sz="1200" dirty="0" err="1"/>
              <a:t>жылу</a:t>
            </a:r>
            <a:r>
              <a:rPr lang="ru-RU" sz="1200" dirty="0"/>
              <a:t> </a:t>
            </a:r>
            <a:r>
              <a:rPr lang="ru-RU" sz="1200" dirty="0" err="1"/>
              <a:t>энергиясын</a:t>
            </a:r>
            <a:r>
              <a:rPr lang="ru-RU" sz="1200" dirty="0"/>
              <a:t> </a:t>
            </a:r>
            <a:r>
              <a:rPr lang="ru-RU" sz="1200" dirty="0" err="1"/>
              <a:t>өндіру</a:t>
            </a:r>
            <a:r>
              <a:rPr lang="ru-RU" sz="1200" dirty="0"/>
              <a:t> </a:t>
            </a:r>
            <a:r>
              <a:rPr lang="ru-RU" sz="1200" dirty="0" err="1"/>
              <a:t>жөніндегі</a:t>
            </a:r>
            <a:r>
              <a:rPr lang="ru-RU" sz="1200" dirty="0"/>
              <a:t> </a:t>
            </a:r>
            <a:r>
              <a:rPr lang="ru-RU" sz="1200" dirty="0" err="1"/>
              <a:t>қызметтерге</a:t>
            </a:r>
            <a:r>
              <a:rPr lang="ru-RU" sz="1200" dirty="0"/>
              <a:t> </a:t>
            </a:r>
            <a:r>
              <a:rPr lang="ru-RU" sz="1200" dirty="0" err="1"/>
              <a:t>жабдықтарды</a:t>
            </a:r>
            <a:r>
              <a:rPr lang="ru-RU" sz="1200" dirty="0"/>
              <a:t> </a:t>
            </a:r>
            <a:r>
              <a:rPr lang="ru-RU" sz="1200" dirty="0" err="1"/>
              <a:t>күрделі</a:t>
            </a:r>
            <a:r>
              <a:rPr lang="ru-RU" sz="1200" dirty="0"/>
              <a:t> </a:t>
            </a:r>
            <a:r>
              <a:rPr lang="ru-RU" sz="1200" dirty="0" err="1"/>
              <a:t>жөндеуге</a:t>
            </a:r>
            <a:r>
              <a:rPr lang="ru-RU" sz="1200" dirty="0"/>
              <a:t> </a:t>
            </a:r>
            <a:r>
              <a:rPr lang="ru-RU" sz="1200" dirty="0" err="1"/>
              <a:t>нақты</a:t>
            </a:r>
            <a:r>
              <a:rPr lang="ru-RU" sz="1200" dirty="0"/>
              <a:t> </a:t>
            </a:r>
            <a:r>
              <a:rPr lang="ru-RU" sz="1200" dirty="0" err="1"/>
              <a:t>шығындар</a:t>
            </a:r>
            <a:r>
              <a:rPr lang="ru-RU" sz="1200" dirty="0"/>
              <a:t> - </a:t>
            </a:r>
            <a:r>
              <a:rPr lang="ru-RU" sz="1200" b="1" dirty="0">
                <a:solidFill>
                  <a:schemeClr val="accent1"/>
                </a:solidFill>
              </a:rPr>
              <a:t>160,2</a:t>
            </a:r>
            <a:r>
              <a:rPr lang="ru-RU" sz="1200" b="1" dirty="0"/>
              <a:t> млн. </a:t>
            </a:r>
            <a:r>
              <a:rPr lang="ru-RU" sz="1200" b="1" dirty="0" err="1"/>
              <a:t>теңге</a:t>
            </a:r>
            <a:r>
              <a:rPr lang="ru-RU" sz="1200" b="1" dirty="0"/>
              <a:t>.</a:t>
            </a:r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/>
              <a:t> </a:t>
            </a:r>
            <a:r>
              <a:rPr lang="ru-RU" sz="1200" b="1" dirty="0" err="1">
                <a:solidFill>
                  <a:schemeClr val="accent1"/>
                </a:solidFill>
              </a:rPr>
              <a:t>Мақсаты</a:t>
            </a:r>
            <a:r>
              <a:rPr lang="ru-RU" sz="1200" b="1" dirty="0">
                <a:solidFill>
                  <a:schemeClr val="accent1"/>
                </a:solidFill>
              </a:rPr>
              <a:t>:</a:t>
            </a:r>
            <a:r>
              <a:rPr lang="ru-RU" sz="1200" b="1" dirty="0"/>
              <a:t> - </a:t>
            </a:r>
            <a:r>
              <a:rPr lang="ru-RU" sz="1200" dirty="0" err="1"/>
              <a:t>ауаның</a:t>
            </a:r>
            <a:r>
              <a:rPr lang="ru-RU" sz="1200" dirty="0"/>
              <a:t> </a:t>
            </a:r>
            <a:r>
              <a:rPr lang="ru-RU" sz="1200" dirty="0" err="1"/>
              <a:t>ластануын</a:t>
            </a:r>
            <a:r>
              <a:rPr lang="ru-RU" sz="1200" dirty="0"/>
              <a:t> </a:t>
            </a:r>
            <a:r>
              <a:rPr lang="ru-RU" sz="1200" dirty="0" err="1"/>
              <a:t>азайту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err="1"/>
              <a:t>экожүйені</a:t>
            </a:r>
            <a:r>
              <a:rPr lang="ru-RU" sz="1200" dirty="0"/>
              <a:t> </a:t>
            </a:r>
            <a:r>
              <a:rPr lang="ru-RU" sz="1200" dirty="0" err="1"/>
              <a:t>тиімді</a:t>
            </a:r>
            <a:r>
              <a:rPr lang="ru-RU" sz="1200" dirty="0"/>
              <a:t> </a:t>
            </a:r>
            <a:r>
              <a:rPr lang="ru-RU" sz="1200" dirty="0" err="1"/>
              <a:t>басқаруды</a:t>
            </a:r>
            <a:r>
              <a:rPr lang="ru-RU" sz="1200" dirty="0"/>
              <a:t> </a:t>
            </a:r>
            <a:r>
              <a:rPr lang="ru-RU" sz="1200" dirty="0" err="1"/>
              <a:t>сақтау</a:t>
            </a:r>
            <a:r>
              <a:rPr lang="ru-RU" sz="1200" dirty="0"/>
              <a:t>;</a:t>
            </a:r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r>
              <a:rPr lang="ru-RU" sz="1200" dirty="0"/>
              <a:t>            - </a:t>
            </a:r>
            <a:r>
              <a:rPr lang="ru-RU" sz="1200" dirty="0" err="1">
                <a:solidFill>
                  <a:srgbClr val="32373C"/>
                </a:solidFill>
              </a:rPr>
              <a:t>тұтынушыларды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жылумен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жабдықтау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сенімділігін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арттыру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және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реттелетін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қызметтерді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ұсыну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шығындарының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өсуіне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жол</a:t>
            </a:r>
            <a:r>
              <a:rPr lang="ru-RU" sz="1200" dirty="0">
                <a:solidFill>
                  <a:srgbClr val="32373C"/>
                </a:solidFill>
              </a:rPr>
              <a:t> </a:t>
            </a:r>
            <a:r>
              <a:rPr lang="ru-RU" sz="1200" dirty="0" err="1">
                <a:solidFill>
                  <a:srgbClr val="32373C"/>
                </a:solidFill>
              </a:rPr>
              <a:t>бермеу</a:t>
            </a:r>
            <a:r>
              <a:rPr lang="ru-RU" sz="1200" dirty="0">
                <a:solidFill>
                  <a:srgbClr val="32373C"/>
                </a:solidFill>
              </a:rPr>
              <a:t>.</a:t>
            </a:r>
            <a:endParaRPr lang="ru-RU" sz="1200" dirty="0"/>
          </a:p>
          <a:p>
            <a:pPr marL="171450" indent="-171450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</a:pPr>
            <a:endParaRPr lang="ru-RU" sz="1200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90524" y="3839627"/>
            <a:ext cx="5668900" cy="890869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ctr"/>
            <a:r>
              <a:rPr lang="ru-RU" sz="1200" b="1" dirty="0" err="1">
                <a:solidFill>
                  <a:schemeClr val="tx2"/>
                </a:solidFill>
              </a:rPr>
              <a:t>Қашар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err="1">
                <a:solidFill>
                  <a:schemeClr val="tx2"/>
                </a:solidFill>
              </a:rPr>
              <a:t>жылу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err="1">
                <a:solidFill>
                  <a:schemeClr val="tx2"/>
                </a:solidFill>
              </a:rPr>
              <a:t>орталығын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err="1">
                <a:solidFill>
                  <a:schemeClr val="tx2"/>
                </a:solidFill>
              </a:rPr>
              <a:t>қайта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err="1">
                <a:solidFill>
                  <a:schemeClr val="tx2"/>
                </a:solidFill>
              </a:rPr>
              <a:t>құру</a:t>
            </a:r>
            <a:r>
              <a:rPr lang="ru-RU" sz="1200" b="1" dirty="0">
                <a:solidFill>
                  <a:schemeClr val="tx2"/>
                </a:solidFill>
              </a:rPr>
              <a:t>. 4 </a:t>
            </a:r>
            <a:r>
              <a:rPr lang="ru-RU" sz="1200" b="1" dirty="0" err="1">
                <a:solidFill>
                  <a:schemeClr val="tx2"/>
                </a:solidFill>
              </a:rPr>
              <a:t>құрылыс</a:t>
            </a:r>
            <a:r>
              <a:rPr lang="ru-RU" sz="1200" b="1" dirty="0">
                <a:solidFill>
                  <a:schemeClr val="tx2"/>
                </a:solidFill>
              </a:rPr>
              <a:t> </a:t>
            </a:r>
            <a:r>
              <a:rPr lang="ru-RU" sz="1200" b="1" dirty="0" err="1">
                <a:solidFill>
                  <a:schemeClr val="tx2"/>
                </a:solidFill>
              </a:rPr>
              <a:t>кезегі</a:t>
            </a:r>
            <a:r>
              <a:rPr lang="ru-RU" sz="1200" b="1" dirty="0">
                <a:solidFill>
                  <a:schemeClr val="tx2"/>
                </a:solidFill>
              </a:rPr>
              <a:t>.  К/А СТ. №2 КВ-Г-58,2-110Н </a:t>
            </a:r>
            <a:r>
              <a:rPr lang="ru-RU" sz="1200" b="1" dirty="0" err="1">
                <a:solidFill>
                  <a:schemeClr val="tx2"/>
                </a:solidFill>
              </a:rPr>
              <a:t>құрылғы</a:t>
            </a:r>
            <a:endParaRPr lang="ru-RU" sz="12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8919" y="3588660"/>
            <a:ext cx="4628899" cy="29204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207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498" y="0"/>
            <a:ext cx="10582275" cy="704850"/>
          </a:xfrm>
        </p:spPr>
        <p:txBody>
          <a:bodyPr/>
          <a:lstStyle/>
          <a:p>
            <a:r>
              <a:rPr lang="ru-RU" dirty="0"/>
              <a:t>2024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(1/2)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39802"/>
              </p:ext>
            </p:extLst>
          </p:nvPr>
        </p:nvGraphicFramePr>
        <p:xfrm>
          <a:off x="317498" y="1304543"/>
          <a:ext cx="11655045" cy="4350394"/>
        </p:xfrm>
        <a:graphic>
          <a:graphicData uri="http://schemas.openxmlformats.org/drawingml/2006/table">
            <a:tbl>
              <a:tblPr/>
              <a:tblGrid>
                <a:gridCol w="39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7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96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4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4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42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00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285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79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4617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740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0713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р/к №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Реттеліп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көрсетілетін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қызметтерді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ұсынудың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жоспарлы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және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нақты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көлемі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туралы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ақпарат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2024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жылғы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пайда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мен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залал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туралы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есеп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мың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теңге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бағдарламаның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сомасы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мың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бағдарламаны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қаржыландырудың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нақты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шарттары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мен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мөлшері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туралы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ақпарат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мың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9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Реттеліп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көрсетілетін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қызметтердің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тауарлардың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жұмыстардың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)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атауы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және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қызмет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көрсетілетін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аумақ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Іс-шаралардың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атауы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Өлшем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бірлігі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Нақты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көрсеткіштердегі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саны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бағдарлама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шеңберінде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қызмет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көрсету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кезеңі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Жоспар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ауыт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.,%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ауытқу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себептері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меншікті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қаражат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Қарыз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қаражаты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Бюджет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қаражаты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519644"/>
                  </a:ext>
                </a:extLst>
              </a:tr>
              <a:tr h="80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жоспар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Амортизация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Пайда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2024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жыл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үшін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Қашар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к.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бойынша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65 067,3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160 218,6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246,2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Қашар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к.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жылу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энергиясын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өндіру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қызметі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Қашар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жылу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орталығын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қайта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құру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. 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құрылыс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кезегі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. К/А СТ. №2 КВ-Г-58,2-110Н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құрылғы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2024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жыл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- 889 774,29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65 067,3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160 218,6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246,2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Материалдарды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тұтынуды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ұлғайту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,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қосымша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жабдықты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орнату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 (Основной текст)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14 713,74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(Основной текст)"/>
                        </a:rPr>
                        <a:t>          -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6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2024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бағдарламаның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r>
              <a:rPr lang="ru-RU" dirty="0"/>
              <a:t> (2/2)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25472"/>
              </p:ext>
            </p:extLst>
          </p:nvPr>
        </p:nvGraphicFramePr>
        <p:xfrm>
          <a:off x="317500" y="1292352"/>
          <a:ext cx="11447781" cy="4998719"/>
        </p:xfrm>
        <a:graphic>
          <a:graphicData uri="http://schemas.openxmlformats.org/drawingml/2006/table">
            <a:tbl>
              <a:tblPr/>
              <a:tblGrid>
                <a:gridCol w="34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8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3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3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5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58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19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883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88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00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86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7696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р/к №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қызметтерді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ұсынудың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жоспарлы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көлемі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ақпарат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бағдарламаны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орындаудың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көрсеткіштерін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бағдарламада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көрсеткіштермен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салыстыру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туралы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ақпарат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бағдарламада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қол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жеткізілген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көрсеткіштердің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көрсеткіштерден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ауытқу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себептерін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түсіндіру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сапасы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мен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сенімділігін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қызметтің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тиімділігін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арттыруды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бағалау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Реттеліп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қызметтердің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тауарлардың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жұмыстардың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атауы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көрсетілетін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аумақ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Іс-шаралардың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атауы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шикізат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материалдар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отын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энергия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шығынын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заттай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мәнде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төмендету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Негізгі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қорлардың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активтердің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тозуын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төмендету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Шығындарды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азайту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Апатты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азайту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жоспар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өткен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ағымдағы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үшін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Қашар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к. </a:t>
                      </a:r>
                      <a:r>
                        <a:rPr lang="ru-RU" sz="8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42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Қашар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энергиясын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өндіру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қызметі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Қашар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орталығын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қайта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құру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құрылыс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кезегі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К/А СТ. №2 КВ-Г-58,2-110Н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құрылғы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көрсеткіштерге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қол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жеткізілді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қол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жеткізілді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904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9" name="Слайд think-cell" r:id="rId4" imgW="384" imgH="384" progId="TCLayout.ActiveDocument.1">
                  <p:embed/>
                </p:oleObj>
              </mc:Choice>
              <mc:Fallback>
                <p:oleObj name="Слайд think-cell" r:id="rId4" imgW="384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2023 - 2027 </a:t>
            </a:r>
            <a:r>
              <a:rPr lang="ru-RU" dirty="0" err="1"/>
              <a:t>жылдарға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"</a:t>
            </a:r>
            <a:r>
              <a:rPr lang="ru-RU" dirty="0" err="1"/>
              <a:t>Качары</a:t>
            </a:r>
            <a:r>
              <a:rPr lang="ru-RU" dirty="0"/>
              <a:t> </a:t>
            </a:r>
            <a:r>
              <a:rPr lang="ru-RU" dirty="0" err="1"/>
              <a:t>кені</a:t>
            </a:r>
            <a:r>
              <a:rPr lang="ru-RU" dirty="0"/>
              <a:t>" АҚ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инвестициялық</a:t>
            </a:r>
            <a:r>
              <a:rPr lang="ru-RU" dirty="0"/>
              <a:t> </a:t>
            </a:r>
            <a:r>
              <a:rPr lang="ru-RU" dirty="0" err="1"/>
              <a:t>бағдарламасы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31982"/>
              </p:ext>
            </p:extLst>
          </p:nvPr>
        </p:nvGraphicFramePr>
        <p:xfrm>
          <a:off x="475482" y="999742"/>
          <a:ext cx="10887461" cy="5453491"/>
        </p:xfrm>
        <a:graphic>
          <a:graphicData uri="http://schemas.openxmlformats.org/drawingml/2006/table">
            <a:tbl>
              <a:tblPr/>
              <a:tblGrid>
                <a:gridCol w="814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4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8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48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48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48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00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р/к 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бағдарлама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іс-шараларының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атауы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Өлш.бір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Инвестиция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сомасы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Қаржыландыру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көзі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теңге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3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Меншікті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Қарыз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қаражаты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Реттелетін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қызметтерге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жатпайтын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3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Барлығы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2023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жылға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түзету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83 537,88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83 537,88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Қашар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орталығын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қайта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құру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2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құрылыс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кезегі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Газбен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жабдықтау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ішкі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құрылғылар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 №1 СТ. К/А КВ-Г-58,2-110Н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80 903,99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80 903,99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ЖВН-12Н 2.88М3/Ч 22КВТ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сорғыны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сатып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орнату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2 633,90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2 633,90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Барлығы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2024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жылға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65 067,30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14 713,74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50 353,55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Қашар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орталығын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қайта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құру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4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құрылыс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кезегі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К/А СТ. №2 КВ-Г-58,2-110Н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құрылғы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65 067,30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14 713,74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50 353,55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Барлығы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2025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жылға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64 894,14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64 894,14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Электр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қозғалтқышы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бар </a:t>
                      </a:r>
                      <a:r>
                        <a:rPr lang="en-US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Delium</a:t>
                      </a: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D250-510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сорғысын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сатып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орнату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26 601,12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26 601,12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ГНОМ 25-20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электр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сорғысын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сатып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орнату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705,73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705,73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30кВт 3000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айн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/мин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қозғалтқышы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бар К100-65-200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сорғысын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сатып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орнату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2 041,37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2 041,37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Басты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коллектордан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деаэрациялық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қоректендіру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қондырғысына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дейін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жылыту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су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құбырының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ақаулы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учаскелерін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күрделі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жөндеу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35 545,93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35 545,93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Барлығы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2026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жылға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65 004,61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65 004,61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Деаэрациялық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қоректендіру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қондырғысында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химиялық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тазартылған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су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құбырының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ақаулы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учаскелерін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күрделі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жөндеу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37 270,77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37 270,77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ВВН2-50Н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сорғысын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сатып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орнату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17 290,73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17 290,73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18,5 кВт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қозғалтқышы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бар Х80-65-160К-ДД-У2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сорғысын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сатып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орнату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2 407,07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2 407,07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кВт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электр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қозғалтқышы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бар Д 315-71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сорғысын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сатып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орнату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8 036,04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8 036,04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Барлығы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2027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жылға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74 020,99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74 020,99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8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Аккумуляторлық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бактардан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бастап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бас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коллекторға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дейін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қоректендіру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құбырының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ақаулы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учаскелерін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күрделі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жөндеу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км.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65 432,61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65 432,61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Натрий катионит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сүзгісін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сатып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алу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және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орнату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дана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8 588,37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8 588,37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767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Барлығы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2023-2027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жж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352 524,92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302 171,37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50 353,55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36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2024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Қашар</a:t>
            </a:r>
            <a:r>
              <a:rPr lang="ru-RU" dirty="0"/>
              <a:t> к.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қызметке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тарифтік</a:t>
            </a:r>
            <a:r>
              <a:rPr lang="ru-RU" dirty="0"/>
              <a:t> </a:t>
            </a:r>
            <a:r>
              <a:rPr lang="ru-RU" dirty="0" err="1"/>
              <a:t>сметаның</a:t>
            </a:r>
            <a:r>
              <a:rPr lang="ru-RU" dirty="0"/>
              <a:t> </a:t>
            </a:r>
            <a:r>
              <a:rPr lang="ru-RU" dirty="0" err="1"/>
              <a:t>бап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орындалуы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22823"/>
              </p:ext>
            </p:extLst>
          </p:nvPr>
        </p:nvGraphicFramePr>
        <p:xfrm>
          <a:off x="317500" y="704850"/>
          <a:ext cx="11705502" cy="6072713"/>
        </p:xfrm>
        <a:graphic>
          <a:graphicData uri="http://schemas.openxmlformats.org/drawingml/2006/table">
            <a:tbl>
              <a:tblPr/>
              <a:tblGrid>
                <a:gridCol w="58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0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1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303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28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р/к 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Тарифтік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смета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көрсеткіштерінің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атауы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Өлшем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бірлігі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тарифтік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сметада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көзделген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Тарифтік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сметаның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қалыптасқан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көрсеткіштері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Пайыздық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Ауытқу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себептері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Тауарларды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өндіруге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көрсетуге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арналған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767 132,1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1 420 609,1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524 691,8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425 795,3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4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Отын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оның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430 769,6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308 275,2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Качары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кені"АҚ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тәуелді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емес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себептер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бойынша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көлемдердің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төмендеуі:жазғы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кезеңде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ыстық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су алудың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болмауы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түтін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құбырын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пайдаланудан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жоспардан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шығару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сыртқы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ауаның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температурасының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жоғарылауы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78 500,0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87 754,8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Тарифтік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сметада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бекітілген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тұтынуды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Басқа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материалдар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15 422,2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29 765,4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қосалқы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материалдар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ЖЖМ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жеке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қорғану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құралдарының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саны мен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бағасын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ұлғайту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есебінен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шығындарды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Еңбекті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төлеуге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153 952,5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321 125,9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Инфляция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деңгейін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соған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аударымдарды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ескере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отырып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орташа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жалақының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(АЕК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төменгі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есептік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көрсеткіші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14 713,1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239 995,8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Капиталдандырылған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жаңа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жабдықты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енгізу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есебінен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амортизациялық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аударымдар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бойынша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шығындарды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ұлғайту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6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23 633,0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201 923,1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Сатып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рәсіміне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сәйкес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бағалардың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әсері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(ТМҚ сатып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ағымдағы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көлемін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ұлғайту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есебінен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шығындардың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өсуі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Басқа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38 034,6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108 551,2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оның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ҚОҚ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қорына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аударымдар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2 706,4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2 707,6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Қолданыстағы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заңнамаға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(АЕК,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міндеттемелер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бөгде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ұйымдардың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көрсетуге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арналған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шарттарына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сәйкес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шығындарды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игеру</a:t>
                      </a:r>
                      <a:b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7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міндетті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төлемдер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сақтандыру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385,8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6 315,7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1537,0%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үшінші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тарап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ұйымдарының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қызметтері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18 591,9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71 050,7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коммуналдық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шаруашылық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(су,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ағындар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6 466,9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10 656,3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9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басқа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салықтар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9 883,5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17 820,8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Кәсіпорын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бөлімшелерінен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алынған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қызметтер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12 107,1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123 217,9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917,7%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түрлендіру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10 378,2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49 555,7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Желілер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мен қосалқы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станциялар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қызметінің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өзіндік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құнының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өсуі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ТМҚ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бағасының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өсуіне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бөлімшелерден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қызметтердің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персоналға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арналған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шығындардың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ұлғаюына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байланысты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Қойма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ӨҚжЖҚК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1 696,7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3 788,8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Көрсетілген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қызметтердің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нақты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өзіндік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құнына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сәйкес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26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Механизмдердің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қызметтері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(Шар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және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ЖҚТ)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69 873,4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216898,0%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Бульдозерлік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техника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шығындарының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ұлғаюы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жөндеу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жұмыстарының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ұлғаюымен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сондай-ақ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дизель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отыны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құнының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өсуімен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өндірістік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персоналдың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еңбекақысына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шығындардың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ұлғаюымен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байланысты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Кезең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7 118,6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Жылу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энергиясын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өндіруге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арналған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барлық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767 132,1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1 427 727,7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33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оның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ішінде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үшінші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тарап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тұтынушылары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үшін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508 718,7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960 112,1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Табыс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(РАБ * СП)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-889 774,3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87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о. і.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табыс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(РАБ*СП)(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үшінші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тарап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-598 192,6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2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Реттелетін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активтер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базасы</a:t>
                      </a: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(РАБ)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2 667 804,6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3 855 801,2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01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Іске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асырылған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қызметтерден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түсетін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табыс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шығындар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+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пайда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83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767 132,1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537 953,4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-29,9%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178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о. і.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іске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асырылған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қызметтерден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үшінші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тарап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тұтынушыларына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табыс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мың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508 718,7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361 919,4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70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Көрсетілетін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қызметтердің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көлемі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Качары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кені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АҚ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барлығы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132 854,1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94 888,2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34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о. і. "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Качары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кені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АҚ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бөгде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тұтынушыларына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өткізілген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қызметтердің</a:t>
                      </a:r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көлемі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88 101,3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63 810,0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-27,6%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32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Өндіріске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тариф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теңге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/Гкал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5 774,24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5 774,24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91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сапасы</a:t>
            </a:r>
            <a:r>
              <a:rPr lang="ru-RU" dirty="0"/>
              <a:t> мен </a:t>
            </a:r>
            <a:r>
              <a:rPr lang="ru-RU" dirty="0" err="1"/>
              <a:t>сенімділігі</a:t>
            </a:r>
            <a:r>
              <a:rPr lang="ru-RU" dirty="0"/>
              <a:t> </a:t>
            </a:r>
            <a:r>
              <a:rPr lang="ru-RU" dirty="0" err="1"/>
              <a:t>көрсеткіштерінің</a:t>
            </a:r>
            <a:r>
              <a:rPr lang="ru-RU" dirty="0"/>
              <a:t> </a:t>
            </a:r>
            <a:r>
              <a:rPr lang="ru-RU" dirty="0" err="1"/>
              <a:t>сақталуы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2024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тиімділігінің</a:t>
            </a:r>
            <a:r>
              <a:rPr lang="ru-RU" dirty="0"/>
              <a:t> </a:t>
            </a:r>
            <a:r>
              <a:rPr lang="ru-RU" dirty="0" err="1"/>
              <a:t>көрсеткіштеріне</a:t>
            </a:r>
            <a:r>
              <a:rPr lang="ru-RU" dirty="0"/>
              <a:t>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524762" y="974977"/>
            <a:ext cx="11449050" cy="447394"/>
          </a:xfrm>
        </p:spPr>
        <p:txBody>
          <a:bodyPr/>
          <a:lstStyle/>
          <a:p>
            <a:pPr indent="361950"/>
            <a:r>
              <a:rPr lang="kk-KZ" sz="1200" dirty="0"/>
              <a:t>2024 жылға арналған "Качары кені" АҚ инвестициялық бағдарламасында көзделген,  2024 жылы "Қашар жылу орталығын қайта құру. 4 құрылыс кезегі. К/А СТ. №2 КВ-Г-58,2-110Н құрылғы" көрсеткіштерге қол жеткізілді:</a:t>
            </a:r>
            <a:endParaRPr lang="ru-RU" sz="1200" dirty="0"/>
          </a:p>
          <a:p>
            <a:pPr indent="361950"/>
            <a:endParaRPr lang="ru-RU" sz="12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5" name="Group 488"/>
          <p:cNvGrpSpPr/>
          <p:nvPr/>
        </p:nvGrpSpPr>
        <p:grpSpPr>
          <a:xfrm>
            <a:off x="431799" y="841248"/>
            <a:ext cx="371475" cy="262223"/>
            <a:chOff x="-2103438" y="3878264"/>
            <a:chExt cx="371475" cy="371475"/>
          </a:xfrm>
        </p:grpSpPr>
        <p:sp>
          <p:nvSpPr>
            <p:cNvPr id="6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325839"/>
              </p:ext>
            </p:extLst>
          </p:nvPr>
        </p:nvGraphicFramePr>
        <p:xfrm>
          <a:off x="465136" y="1494247"/>
          <a:ext cx="11301982" cy="1410005"/>
        </p:xfrm>
        <a:graphic>
          <a:graphicData uri="http://schemas.openxmlformats.org/drawingml/2006/table">
            <a:tbl>
              <a:tblPr/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17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р/к 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Сапа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сенімділік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Есепті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кезеңнің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алдындағы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жартыжылдықтың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Жоспар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(2024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жылға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Сенімділік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пен сапа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көрсеткіштерінің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сақталуын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бағалау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Сенімділік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пен сапа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көрсеткіштерін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сақтамаудың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себептері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негіздемесі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бекітілмеген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қол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жеткізілді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800340"/>
              </p:ext>
            </p:extLst>
          </p:nvPr>
        </p:nvGraphicFramePr>
        <p:xfrm>
          <a:off x="465136" y="3188065"/>
          <a:ext cx="11301982" cy="1630766"/>
        </p:xfrm>
        <a:graphic>
          <a:graphicData uri="http://schemas.openxmlformats.org/drawingml/2006/table">
            <a:tbl>
              <a:tblPr/>
              <a:tblGrid>
                <a:gridCol w="390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19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11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р/к 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Сапа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және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сенімділік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Есепті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кезеңнің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алдындағы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жартыжылдықтың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факті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Жоспар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(2024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жылға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жылғы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факт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Сенімділік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пен сапа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көрсеткіштерінің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сақталуын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бағалау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Сенімділік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пен сапа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көрсеткіштерін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сақтамаудың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себептері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негіздемесі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9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Негізгі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қорлардың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активтердің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тозуын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нақты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төмендету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%,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бекітілген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инвестициялық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бағдарламаға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байланысты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іске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асыру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жылдары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бойынша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бекітілмеген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қол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жеткізілді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6B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26B0A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150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8957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66" name="Слайд think-cell" r:id="rId36" imgW="395" imgH="396" progId="TCLayout.ActiveDocument.1">
                  <p:embed/>
                </p:oleObj>
              </mc:Choice>
              <mc:Fallback>
                <p:oleObj name="Слайд think-cell" r:id="rId36" imgW="395" imgH="39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dirty="0"/>
              <a:t>2024 </a:t>
            </a:r>
            <a:r>
              <a:rPr lang="ru-RU" dirty="0" err="1"/>
              <a:t>жылдың</a:t>
            </a:r>
            <a:r>
              <a:rPr lang="ru-RU" dirty="0"/>
              <a:t> </a:t>
            </a:r>
            <a:r>
              <a:rPr lang="ru-RU" dirty="0" err="1"/>
              <a:t>қорытындысы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қызметтің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қаржы-экономикалық</a:t>
            </a:r>
            <a:r>
              <a:rPr lang="ru-RU" dirty="0"/>
              <a:t> </a:t>
            </a:r>
            <a:r>
              <a:rPr lang="ru-RU" dirty="0" err="1"/>
              <a:t>көрсеткіштері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ұсынылған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көлемі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</a:t>
            </a:r>
            <a:endParaRPr lang="ru-RU" dirty="0"/>
          </a:p>
        </p:txBody>
      </p:sp>
      <p:sp>
        <p:nvSpPr>
          <p:cNvPr id="57" name="Rectangle 119"/>
          <p:cNvSpPr/>
          <p:nvPr/>
        </p:nvSpPr>
        <p:spPr>
          <a:xfrm>
            <a:off x="0" y="5759450"/>
            <a:ext cx="12192000" cy="850802"/>
          </a:xfrm>
          <a:prstGeom prst="rect">
            <a:avLst/>
          </a:prstGeom>
          <a:gradFill flip="none" rotWithShape="1">
            <a:gsLst>
              <a:gs pos="15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/>
              <a:t>"</a:t>
            </a:r>
            <a:r>
              <a:rPr lang="ru-RU" dirty="0" err="1"/>
              <a:t>Качары</a:t>
            </a:r>
            <a:r>
              <a:rPr lang="ru-RU" dirty="0"/>
              <a:t> </a:t>
            </a:r>
            <a:r>
              <a:rPr lang="ru-RU" dirty="0" err="1"/>
              <a:t>кені</a:t>
            </a:r>
            <a:r>
              <a:rPr lang="ru-RU" dirty="0"/>
              <a:t>" АҚ </a:t>
            </a:r>
            <a:r>
              <a:rPr lang="ru-RU" dirty="0" err="1"/>
              <a:t>жылу</a:t>
            </a:r>
            <a:r>
              <a:rPr lang="ru-RU" dirty="0"/>
              <a:t> </a:t>
            </a:r>
            <a:r>
              <a:rPr lang="ru-RU" dirty="0" err="1"/>
              <a:t>энергиясын</a:t>
            </a:r>
            <a:r>
              <a:rPr lang="ru-RU" dirty="0"/>
              <a:t> </a:t>
            </a:r>
            <a:r>
              <a:rPr lang="ru-RU" dirty="0" err="1"/>
              <a:t>өндіру</a:t>
            </a:r>
            <a:r>
              <a:rPr lang="ru-RU" dirty="0"/>
              <a:t> </a:t>
            </a:r>
            <a:r>
              <a:rPr lang="ru-RU" dirty="0" err="1"/>
              <a:t>жөніндегі</a:t>
            </a:r>
            <a:r>
              <a:rPr lang="ru-RU" dirty="0"/>
              <a:t> </a:t>
            </a:r>
            <a:r>
              <a:rPr lang="ru-RU" dirty="0" err="1"/>
              <a:t>қызметі</a:t>
            </a:r>
            <a:r>
              <a:rPr lang="ru-RU" dirty="0"/>
              <a:t> </a:t>
            </a:r>
            <a:r>
              <a:rPr lang="ru-RU" dirty="0" err="1"/>
              <a:t>тиімсіз</a:t>
            </a:r>
            <a:r>
              <a:rPr lang="ru-RU" dirty="0"/>
              <a:t> болып </a:t>
            </a:r>
            <a:r>
              <a:rPr lang="ru-RU" dirty="0" err="1"/>
              <a:t>табылады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негізгі</a:t>
            </a:r>
            <a:r>
              <a:rPr lang="ru-RU" dirty="0"/>
              <a:t> </a:t>
            </a:r>
            <a:r>
              <a:rPr lang="ru-RU" dirty="0" err="1"/>
              <a:t>өндіріс</a:t>
            </a:r>
            <a:r>
              <a:rPr lang="ru-RU" dirty="0"/>
              <a:t> </a:t>
            </a:r>
            <a:r>
              <a:rPr lang="ru-RU" dirty="0" err="1"/>
              <a:t>есебінен</a:t>
            </a:r>
            <a:r>
              <a:rPr lang="ru-RU" dirty="0"/>
              <a:t> </a:t>
            </a:r>
            <a:r>
              <a:rPr lang="ru-RU" dirty="0" err="1"/>
              <a:t>субсидияланады.Қолданыстағы</a:t>
            </a:r>
            <a:r>
              <a:rPr lang="ru-RU" dirty="0"/>
              <a:t> </a:t>
            </a:r>
            <a:r>
              <a:rPr lang="ru-RU" dirty="0" err="1"/>
              <a:t>тарифтер</a:t>
            </a:r>
            <a:r>
              <a:rPr lang="ru-RU" dirty="0"/>
              <a:t> </a:t>
            </a:r>
            <a:r>
              <a:rPr lang="ru-RU" dirty="0" err="1"/>
              <a:t>реттелетін</a:t>
            </a:r>
            <a:r>
              <a:rPr lang="ru-RU" dirty="0"/>
              <a:t> </a:t>
            </a:r>
            <a:r>
              <a:rPr lang="ru-RU" dirty="0" err="1"/>
              <a:t>қызметтердің</a:t>
            </a:r>
            <a:r>
              <a:rPr lang="ru-RU" dirty="0"/>
              <a:t> </a:t>
            </a:r>
            <a:r>
              <a:rPr lang="ru-RU" dirty="0" err="1"/>
              <a:t>шығындарын</a:t>
            </a:r>
            <a:r>
              <a:rPr lang="ru-RU" dirty="0"/>
              <a:t> </a:t>
            </a:r>
            <a:r>
              <a:rPr lang="ru-RU" dirty="0" err="1"/>
              <a:t>өтемейді</a:t>
            </a:r>
            <a:r>
              <a:rPr lang="ru-RU" dirty="0"/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51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12324309"/>
              </p:ext>
            </p:extLst>
          </p:nvPr>
        </p:nvGraphicFramePr>
        <p:xfrm>
          <a:off x="873125" y="1836738"/>
          <a:ext cx="2166938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22" name="Прямоугольник 21"/>
          <p:cNvSpPr/>
          <p:nvPr>
            <p:custDataLst>
              <p:tags r:id="rId4"/>
            </p:custDataLst>
          </p:nvPr>
        </p:nvSpPr>
        <p:spPr bwMode="auto">
          <a:xfrm>
            <a:off x="1474788" y="4375150"/>
            <a:ext cx="373063" cy="40957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Табыс</a:t>
            </a:r>
            <a:r>
              <a:rPr lang="ru-RU" altLang="en-US" sz="900" dirty="0">
                <a:solidFill>
                  <a:schemeClr val="tx1"/>
                </a:solidFill>
              </a:rPr>
              <a:t>, млн. </a:t>
            </a:r>
            <a:r>
              <a:rPr lang="ru-RU" altLang="en-US" sz="900" dirty="0" err="1">
                <a:solidFill>
                  <a:schemeClr val="tx1"/>
                </a:solidFill>
              </a:rPr>
              <a:t>теңге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>
            <p:custDataLst>
              <p:tags r:id="rId5"/>
            </p:custDataLst>
          </p:nvPr>
        </p:nvSpPr>
        <p:spPr bwMode="auto">
          <a:xfrm>
            <a:off x="1953661" y="4375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шығындар</a:t>
            </a:r>
            <a:r>
              <a:rPr lang="ru-RU" altLang="en-US" sz="900" dirty="0">
                <a:solidFill>
                  <a:schemeClr val="tx1"/>
                </a:solidFill>
              </a:rPr>
              <a:t>, млн. </a:t>
            </a:r>
            <a:r>
              <a:rPr lang="ru-RU" altLang="en-US" sz="900" dirty="0" err="1">
                <a:solidFill>
                  <a:schemeClr val="tx1"/>
                </a:solidFill>
              </a:rPr>
              <a:t>теңге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52" name="Chart 3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22340296"/>
              </p:ext>
            </p:extLst>
          </p:nvPr>
        </p:nvGraphicFramePr>
        <p:xfrm>
          <a:off x="231775" y="1236663"/>
          <a:ext cx="1373188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9"/>
          </a:graphicData>
        </a:graphic>
      </p:graphicFrame>
      <p:sp>
        <p:nvSpPr>
          <p:cNvPr id="27" name="Прямоугольник 26"/>
          <p:cNvSpPr/>
          <p:nvPr>
            <p:custDataLst>
              <p:tags r:id="rId7"/>
            </p:custDataLst>
          </p:nvPr>
        </p:nvSpPr>
        <p:spPr bwMode="auto">
          <a:xfrm>
            <a:off x="552450" y="4375150"/>
            <a:ext cx="731838" cy="54610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көрсетілетін</a:t>
            </a:r>
            <a:r>
              <a:rPr lang="ru-RU" altLang="en-US" sz="900" dirty="0">
                <a:solidFill>
                  <a:schemeClr val="tx1"/>
                </a:solidFill>
              </a:rPr>
              <a:t> қызметтер </a:t>
            </a:r>
            <a:r>
              <a:rPr lang="ru-RU" altLang="en-US" sz="900" dirty="0" err="1">
                <a:solidFill>
                  <a:schemeClr val="tx1"/>
                </a:solidFill>
              </a:rPr>
              <a:t>көлемі</a:t>
            </a:r>
            <a:r>
              <a:rPr lang="ru-RU" altLang="en-US" sz="900" dirty="0">
                <a:solidFill>
                  <a:schemeClr val="tx1"/>
                </a:solidFill>
              </a:rPr>
              <a:t>, </a:t>
            </a:r>
            <a:r>
              <a:rPr lang="ru-RU" altLang="en-US" sz="900" dirty="0" err="1">
                <a:solidFill>
                  <a:schemeClr val="tx1"/>
                </a:solidFill>
              </a:rPr>
              <a:t>мың</a:t>
            </a:r>
            <a:r>
              <a:rPr lang="ru-RU" altLang="en-US" sz="900" dirty="0">
                <a:solidFill>
                  <a:schemeClr val="tx1"/>
                </a:solidFill>
              </a:rPr>
              <a:t> Гкал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8"/>
            </p:custDataLst>
          </p:nvPr>
        </p:nvSpPr>
        <p:spPr bwMode="gray">
          <a:xfrm>
            <a:off x="838200" y="1292225"/>
            <a:ext cx="158750" cy="1238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5875" tIns="0" rIns="15875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DDC7736-63FC-4354-8CBE-F20AC866C80D}" type="datetime'''''''''''''''9''''''''''''''''''''''''''''5'''''''''">
              <a:rPr lang="ru-RU" altLang="en-US" sz="900" smtClean="0">
                <a:solidFill>
                  <a:schemeClr val="tx1"/>
                </a:solidFill>
                <a:sym typeface="Arial" panose="020B0604020202020204" pitchFamily="34" charset="0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53" name="Chart 3"/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772482897"/>
              </p:ext>
            </p:extLst>
          </p:nvPr>
        </p:nvGraphicFramePr>
        <p:xfrm>
          <a:off x="1971675" y="2978150"/>
          <a:ext cx="3278188" cy="15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30" name="Прямоугольник 29"/>
          <p:cNvSpPr/>
          <p:nvPr>
            <p:custDataLst>
              <p:tags r:id="rId10"/>
            </p:custDataLst>
          </p:nvPr>
        </p:nvSpPr>
        <p:spPr bwMode="auto">
          <a:xfrm>
            <a:off x="3189288" y="4375150"/>
            <a:ext cx="84296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өзіндік</a:t>
            </a:r>
            <a:r>
              <a:rPr lang="ru-RU" altLang="en-US" sz="900" dirty="0">
                <a:solidFill>
                  <a:schemeClr val="tx1"/>
                </a:solidFill>
              </a:rPr>
              <a:t> </a:t>
            </a:r>
            <a:r>
              <a:rPr lang="ru-RU" altLang="en-US" sz="900" dirty="0" err="1">
                <a:solidFill>
                  <a:schemeClr val="tx1"/>
                </a:solidFill>
              </a:rPr>
              <a:t>құны</a:t>
            </a:r>
            <a:r>
              <a:rPr lang="ru-RU" altLang="en-US" sz="900" dirty="0">
                <a:solidFill>
                  <a:schemeClr val="tx1"/>
                </a:solidFill>
              </a:rPr>
              <a:t>, </a:t>
            </a:r>
            <a:r>
              <a:rPr lang="ru-RU" altLang="en-US" sz="900" dirty="0" err="1">
                <a:solidFill>
                  <a:schemeClr val="tx1"/>
                </a:solidFill>
              </a:rPr>
              <a:t>теңге</a:t>
            </a:r>
            <a:r>
              <a:rPr lang="ru-RU" altLang="en-US" sz="900" dirty="0">
                <a:solidFill>
                  <a:schemeClr val="tx1"/>
                </a:solidFill>
              </a:rPr>
              <a:t> / Гкал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graphicFrame>
        <p:nvGraphicFramePr>
          <p:cNvPr id="154" name="Chart 3"/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45089714"/>
              </p:ext>
            </p:extLst>
          </p:nvPr>
        </p:nvGraphicFramePr>
        <p:xfrm>
          <a:off x="1833563" y="2865438"/>
          <a:ext cx="2166937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32" name="Прямоугольник 31"/>
          <p:cNvSpPr/>
          <p:nvPr>
            <p:custDataLst>
              <p:tags r:id="rId12"/>
            </p:custDataLst>
          </p:nvPr>
        </p:nvSpPr>
        <p:spPr bwMode="auto">
          <a:xfrm>
            <a:off x="2630488" y="4375150"/>
            <a:ext cx="5699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шығын</a:t>
            </a:r>
            <a:r>
              <a:rPr lang="ru-RU" altLang="en-US" sz="900" dirty="0">
                <a:solidFill>
                  <a:schemeClr val="tx1"/>
                </a:solidFill>
              </a:rPr>
              <a:t>, млн. </a:t>
            </a:r>
            <a:r>
              <a:rPr lang="ru-RU" altLang="en-US" sz="900" dirty="0" err="1">
                <a:solidFill>
                  <a:schemeClr val="tx1"/>
                </a:solidFill>
              </a:rPr>
              <a:t>теңге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33" name="Freeform 140"/>
          <p:cNvSpPr/>
          <p:nvPr/>
        </p:nvSpPr>
        <p:spPr>
          <a:xfrm>
            <a:off x="419100" y="1085850"/>
            <a:ext cx="5380038" cy="3838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accent1"/>
                </a:solidFill>
              </a:rPr>
              <a:t>2024 </a:t>
            </a:r>
            <a:r>
              <a:rPr lang="ru-RU" sz="1200" dirty="0" err="1">
                <a:solidFill>
                  <a:schemeClr val="accent1"/>
                </a:solidFill>
              </a:rPr>
              <a:t>жылғы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негізгі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қаржылық-экономикалық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көрсеткіштер</a:t>
            </a: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34" name="Freeform 140"/>
          <p:cNvSpPr/>
          <p:nvPr/>
        </p:nvSpPr>
        <p:spPr>
          <a:xfrm>
            <a:off x="6320734" y="1085850"/>
            <a:ext cx="5514215" cy="3838575"/>
          </a:xfrm>
          <a:custGeom>
            <a:avLst/>
            <a:gdLst>
              <a:gd name="connsiteX0" fmla="*/ 0 w 937260"/>
              <a:gd name="connsiteY0" fmla="*/ 0 h 350520"/>
              <a:gd name="connsiteX1" fmla="*/ 0 w 937260"/>
              <a:gd name="connsiteY1" fmla="*/ 350520 h 350520"/>
              <a:gd name="connsiteX2" fmla="*/ 937260 w 93726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7260" h="350520">
                <a:moveTo>
                  <a:pt x="0" y="0"/>
                </a:moveTo>
                <a:lnTo>
                  <a:pt x="0" y="350520"/>
                </a:lnTo>
                <a:lnTo>
                  <a:pt x="937260" y="350520"/>
                </a:lnTo>
              </a:path>
            </a:pathLst>
          </a:cu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/>
          <a:p>
            <a:pPr defTabSz="583170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ru-RU" sz="1200" dirty="0">
                <a:solidFill>
                  <a:schemeClr val="accent1"/>
                </a:solidFill>
              </a:rPr>
              <a:t>2024 </a:t>
            </a:r>
            <a:r>
              <a:rPr lang="ru-RU" sz="1200" dirty="0" err="1">
                <a:solidFill>
                  <a:schemeClr val="accent1"/>
                </a:solidFill>
              </a:rPr>
              <a:t>жылға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ұсынылған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реттеліп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көрсетілетін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қызметтердің</a:t>
            </a:r>
            <a:r>
              <a:rPr lang="ru-RU" sz="1200" dirty="0">
                <a:solidFill>
                  <a:schemeClr val="accent1"/>
                </a:solidFill>
              </a:rPr>
              <a:t> </a:t>
            </a:r>
            <a:r>
              <a:rPr lang="ru-RU" sz="1200" dirty="0" err="1">
                <a:solidFill>
                  <a:schemeClr val="accent1"/>
                </a:solidFill>
              </a:rPr>
              <a:t>көлемі</a:t>
            </a:r>
            <a:r>
              <a:rPr lang="ru-RU" sz="1200" dirty="0">
                <a:solidFill>
                  <a:schemeClr val="accent1"/>
                </a:solidFill>
              </a:rPr>
              <a:t>, Гкал</a:t>
            </a:r>
            <a:endParaRPr lang="da-DK" sz="1200" dirty="0">
              <a:solidFill>
                <a:schemeClr val="accent1"/>
              </a:solidFill>
            </a:endParaRPr>
          </a:p>
        </p:txBody>
      </p:sp>
      <p:graphicFrame>
        <p:nvGraphicFramePr>
          <p:cNvPr id="155" name="Chart 3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37812174"/>
              </p:ext>
            </p:extLst>
          </p:nvPr>
        </p:nvGraphicFramePr>
        <p:xfrm>
          <a:off x="3060700" y="3048000"/>
          <a:ext cx="2960688" cy="149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36" name="Прямоугольник 35"/>
          <p:cNvSpPr/>
          <p:nvPr>
            <p:custDataLst>
              <p:tags r:id="rId14"/>
            </p:custDataLst>
          </p:nvPr>
        </p:nvSpPr>
        <p:spPr bwMode="auto">
          <a:xfrm>
            <a:off x="4049713" y="4375150"/>
            <a:ext cx="457200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2A98FE3-15B1-4E6F-ADD5-525EF23CD1E5}" type="datetime'''''''с ''0''''''''''''''''''''''''''''''''1.''0''1''.24'">
              <a:rPr lang="ru-RU" altLang="en-US" sz="900" smtClean="0">
                <a:solidFill>
                  <a:schemeClr val="tx1"/>
                </a:solidFill>
              </a:rPr>
              <a:pPr/>
              <a:t>с 01.01.24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37"/>
          <p:cNvSpPr/>
          <p:nvPr>
            <p:custDataLst>
              <p:tags r:id="rId15"/>
            </p:custDataLst>
          </p:nvPr>
        </p:nvSpPr>
        <p:spPr bwMode="auto">
          <a:xfrm>
            <a:off x="4575175" y="4375150"/>
            <a:ext cx="457200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08DB6759-C59F-4A64-9C7D-AFF63640A253}" type="datetime'с'' 0''''''''''1''''''''''.''''1''''0.''''''''2''''''''''4'''">
              <a:rPr lang="ru-RU" altLang="en-US" sz="900" smtClean="0">
                <a:solidFill>
                  <a:schemeClr val="tx1"/>
                </a:solidFill>
              </a:rPr>
              <a:pPr/>
              <a:t>с 01.10.24</a:t>
            </a:fld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/>
          <p:cNvSpPr/>
          <p:nvPr>
            <p:custDataLst>
              <p:tags r:id="rId16"/>
            </p:custDataLst>
          </p:nvPr>
        </p:nvSpPr>
        <p:spPr bwMode="auto">
          <a:xfrm>
            <a:off x="465138" y="5078413"/>
            <a:ext cx="160338" cy="12065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>
            <p:custDataLst>
              <p:tags r:id="rId17"/>
            </p:custDataLst>
          </p:nvPr>
        </p:nvSpPr>
        <p:spPr bwMode="auto">
          <a:xfrm>
            <a:off x="465138" y="5265738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46"/>
          <p:cNvSpPr/>
          <p:nvPr>
            <p:custDataLst>
              <p:tags r:id="rId18"/>
            </p:custDataLst>
          </p:nvPr>
        </p:nvSpPr>
        <p:spPr bwMode="auto">
          <a:xfrm>
            <a:off x="676275" y="5075238"/>
            <a:ext cx="13954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меншікті</a:t>
            </a:r>
            <a:r>
              <a:rPr lang="ru-RU" altLang="en-US" sz="900" dirty="0">
                <a:solidFill>
                  <a:schemeClr val="tx1"/>
                </a:solidFill>
              </a:rPr>
              <a:t> </a:t>
            </a:r>
            <a:r>
              <a:rPr lang="ru-RU" altLang="en-US" sz="900" dirty="0" err="1">
                <a:solidFill>
                  <a:schemeClr val="tx1"/>
                </a:solidFill>
              </a:rPr>
              <a:t>тұтыну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>
            <p:custDataLst>
              <p:tags r:id="rId19"/>
            </p:custDataLst>
          </p:nvPr>
        </p:nvSpPr>
        <p:spPr bwMode="auto">
          <a:xfrm>
            <a:off x="676275" y="5262563"/>
            <a:ext cx="12652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үшінші</a:t>
            </a:r>
            <a:r>
              <a:rPr lang="ru-RU" altLang="en-US" sz="900" dirty="0">
                <a:solidFill>
                  <a:schemeClr val="tx1"/>
                </a:solidFill>
              </a:rPr>
              <a:t> </a:t>
            </a:r>
            <a:r>
              <a:rPr lang="ru-RU" altLang="en-US" sz="900" dirty="0" err="1">
                <a:solidFill>
                  <a:schemeClr val="tx1"/>
                </a:solidFill>
              </a:rPr>
              <a:t>тарап</a:t>
            </a:r>
            <a:r>
              <a:rPr lang="ru-RU" altLang="en-US" sz="900" dirty="0">
                <a:solidFill>
                  <a:schemeClr val="tx1"/>
                </a:solidFill>
              </a:rPr>
              <a:t> </a:t>
            </a:r>
            <a:r>
              <a:rPr lang="ru-RU" altLang="en-US" sz="900" dirty="0" err="1">
                <a:solidFill>
                  <a:schemeClr val="tx1"/>
                </a:solidFill>
              </a:rPr>
              <a:t>тұтынушылары</a:t>
            </a:r>
            <a:endParaRPr lang="ru-RU" sz="900" dirty="0">
              <a:solidFill>
                <a:schemeClr val="tx1"/>
              </a:solidFill>
              <a:sym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>
            <p:custDataLst>
              <p:tags r:id="rId20"/>
            </p:custDataLst>
          </p:nvPr>
        </p:nvSpPr>
        <p:spPr bwMode="auto">
          <a:xfrm>
            <a:off x="4062413" y="5038725"/>
            <a:ext cx="160338" cy="120650"/>
          </a:xfrm>
          <a:prstGeom prst="rect">
            <a:avLst/>
          </a:prstGeom>
          <a:solidFill>
            <a:srgbClr val="364D6E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>
            <p:custDataLst>
              <p:tags r:id="rId21"/>
            </p:custDataLst>
          </p:nvPr>
        </p:nvSpPr>
        <p:spPr bwMode="auto">
          <a:xfrm>
            <a:off x="4273550" y="5035550"/>
            <a:ext cx="95885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тариф, </a:t>
            </a:r>
            <a:r>
              <a:rPr lang="ru-RU" altLang="en-US" sz="900" dirty="0" err="1">
                <a:solidFill>
                  <a:schemeClr val="tx1"/>
                </a:solidFill>
              </a:rPr>
              <a:t>теңге</a:t>
            </a:r>
            <a:r>
              <a:rPr lang="ru-RU" altLang="en-US" sz="900" dirty="0">
                <a:solidFill>
                  <a:schemeClr val="tx1"/>
                </a:solidFill>
              </a:rPr>
              <a:t> / Гкал</a:t>
            </a:r>
            <a:endParaRPr lang="ru-RU" sz="900" dirty="0">
              <a:solidFill>
                <a:schemeClr val="tx1"/>
              </a:solidFill>
            </a:endParaRPr>
          </a:p>
        </p:txBody>
      </p:sp>
      <p:graphicFrame>
        <p:nvGraphicFramePr>
          <p:cNvPr id="156" name="Chart 3"/>
          <p:cNvGraphicFramePr/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364277001"/>
              </p:ext>
            </p:extLst>
          </p:nvPr>
        </p:nvGraphicFramePr>
        <p:xfrm>
          <a:off x="6561138" y="1582738"/>
          <a:ext cx="2906712" cy="3011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cxnSp>
        <p:nvCxnSpPr>
          <p:cNvPr id="53" name="Прямая соединительная линия 52"/>
          <p:cNvCxnSpPr/>
          <p:nvPr>
            <p:custDataLst>
              <p:tags r:id="rId23"/>
            </p:custDataLst>
          </p:nvPr>
        </p:nvCxnSpPr>
        <p:spPr bwMode="auto">
          <a:xfrm flipV="1">
            <a:off x="6967538" y="161448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>
            <p:custDataLst>
              <p:tags r:id="rId24"/>
            </p:custDataLst>
          </p:nvPr>
        </p:nvCxnSpPr>
        <p:spPr bwMode="auto">
          <a:xfrm>
            <a:off x="6967538" y="1614488"/>
            <a:ext cx="1370013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>
            <p:custDataLst>
              <p:tags r:id="rId25"/>
            </p:custDataLst>
          </p:nvPr>
        </p:nvCxnSpPr>
        <p:spPr bwMode="auto">
          <a:xfrm>
            <a:off x="8337550" y="1614488"/>
            <a:ext cx="0" cy="7937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>
            <p:custDataLst>
              <p:tags r:id="rId26"/>
            </p:custDataLst>
          </p:nvPr>
        </p:nvSpPr>
        <p:spPr bwMode="auto">
          <a:xfrm>
            <a:off x="6884988" y="4427538"/>
            <a:ext cx="887413" cy="273050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тарифтік</a:t>
            </a:r>
            <a:r>
              <a:rPr lang="ru-RU" altLang="en-US" sz="900" dirty="0">
                <a:solidFill>
                  <a:schemeClr val="tx1"/>
                </a:solidFill>
              </a:rPr>
              <a:t> </a:t>
            </a:r>
            <a:r>
              <a:rPr lang="ru-RU" altLang="en-US" sz="900" dirty="0" err="1">
                <a:solidFill>
                  <a:schemeClr val="tx1"/>
                </a:solidFill>
              </a:rPr>
              <a:t>сметада</a:t>
            </a:r>
            <a:r>
              <a:rPr lang="ru-RU" altLang="en-US" sz="900" dirty="0">
                <a:solidFill>
                  <a:schemeClr val="tx1"/>
                </a:solidFill>
              </a:rPr>
              <a:t> </a:t>
            </a:r>
            <a:r>
              <a:rPr lang="ru-RU" altLang="en-US" sz="900" dirty="0" err="1">
                <a:solidFill>
                  <a:schemeClr val="tx1"/>
                </a:solidFill>
              </a:rPr>
              <a:t>ескерілді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>
            <p:custDataLst>
              <p:tags r:id="rId27"/>
            </p:custDataLst>
          </p:nvPr>
        </p:nvSpPr>
        <p:spPr bwMode="auto">
          <a:xfrm>
            <a:off x="8286750" y="4427538"/>
            <a:ext cx="825500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>
                <a:solidFill>
                  <a:schemeClr val="tx1"/>
                </a:solidFill>
              </a:rPr>
              <a:t>2024 </a:t>
            </a:r>
            <a:r>
              <a:rPr lang="ru-RU" altLang="en-US" sz="900" dirty="0" err="1">
                <a:solidFill>
                  <a:schemeClr val="tx1"/>
                </a:solidFill>
              </a:rPr>
              <a:t>жылғы</a:t>
            </a:r>
            <a:r>
              <a:rPr lang="ru-RU" altLang="en-US" sz="900" dirty="0">
                <a:solidFill>
                  <a:schemeClr val="tx1"/>
                </a:solidFill>
              </a:rPr>
              <a:t> факт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0" name="Овал 59"/>
          <p:cNvSpPr/>
          <p:nvPr>
            <p:custDataLst>
              <p:tags r:id="rId28"/>
            </p:custDataLst>
          </p:nvPr>
        </p:nvSpPr>
        <p:spPr bwMode="auto">
          <a:xfrm>
            <a:off x="7462839" y="1517650"/>
            <a:ext cx="377825" cy="193675"/>
          </a:xfrm>
          <a:prstGeom prst="ellipse">
            <a:avLst/>
          </a:prstGeom>
          <a:solidFill>
            <a:schemeClr val="bg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3D36A09-FDEC-459C-AC00-76D316AF758B}" type="datetime'''''''''''-''''''''''''''''''''''''2''9''''%'''''''''">
              <a:rPr lang="ru-RU" altLang="en-US" sz="900" b="1" smtClean="0">
                <a:solidFill>
                  <a:schemeClr val="tx1"/>
                </a:solidFill>
              </a:rPr>
              <a:pPr/>
              <a:t>-29%</a:t>
            </a:fld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>
            <p:custDataLst>
              <p:tags r:id="rId29"/>
            </p:custDataLst>
          </p:nvPr>
        </p:nvSpPr>
        <p:spPr bwMode="auto">
          <a:xfrm>
            <a:off x="9431338" y="3209925"/>
            <a:ext cx="160338" cy="12065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>
            <p:custDataLst>
              <p:tags r:id="rId30"/>
            </p:custDataLst>
          </p:nvPr>
        </p:nvSpPr>
        <p:spPr bwMode="auto">
          <a:xfrm>
            <a:off x="9431338" y="3397250"/>
            <a:ext cx="160338" cy="120650"/>
          </a:xfrm>
          <a:prstGeom prst="rect">
            <a:avLst/>
          </a:prstGeom>
          <a:solidFill>
            <a:srgbClr val="969696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3" name="Прямоугольник 62"/>
          <p:cNvSpPr/>
          <p:nvPr>
            <p:custDataLst>
              <p:tags r:id="rId31"/>
            </p:custDataLst>
          </p:nvPr>
        </p:nvSpPr>
        <p:spPr bwMode="auto">
          <a:xfrm>
            <a:off x="9431338" y="3584575"/>
            <a:ext cx="160338" cy="120650"/>
          </a:xfrm>
          <a:prstGeom prst="rect">
            <a:avLst/>
          </a:prstGeom>
          <a:solidFill>
            <a:srgbClr val="C0C0C0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>
            <p:custDataLst>
              <p:tags r:id="rId32"/>
            </p:custDataLst>
          </p:nvPr>
        </p:nvSpPr>
        <p:spPr bwMode="auto">
          <a:xfrm>
            <a:off x="9642475" y="3206750"/>
            <a:ext cx="2022475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көрсетілетін</a:t>
            </a:r>
            <a:r>
              <a:rPr lang="ru-RU" altLang="en-US" sz="900" dirty="0">
                <a:solidFill>
                  <a:schemeClr val="tx1"/>
                </a:solidFill>
              </a:rPr>
              <a:t> </a:t>
            </a:r>
            <a:r>
              <a:rPr lang="ru-RU" altLang="en-US" sz="900" dirty="0" err="1">
                <a:solidFill>
                  <a:schemeClr val="tx1"/>
                </a:solidFill>
              </a:rPr>
              <a:t>қызметтердің</a:t>
            </a:r>
            <a:r>
              <a:rPr lang="ru-RU" altLang="en-US" sz="900" dirty="0">
                <a:solidFill>
                  <a:schemeClr val="tx1"/>
                </a:solidFill>
              </a:rPr>
              <a:t> жалпы </a:t>
            </a:r>
            <a:r>
              <a:rPr lang="ru-RU" altLang="en-US" sz="900" dirty="0" err="1">
                <a:solidFill>
                  <a:schemeClr val="tx1"/>
                </a:solidFill>
              </a:rPr>
              <a:t>көлемі</a:t>
            </a:r>
            <a:r>
              <a:rPr lang="ru-RU" altLang="en-US" sz="900" dirty="0">
                <a:solidFill>
                  <a:schemeClr val="tx1"/>
                </a:solidFill>
              </a:rPr>
              <a:t>, о. і.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>
            <p:custDataLst>
              <p:tags r:id="rId33"/>
            </p:custDataLst>
          </p:nvPr>
        </p:nvSpPr>
        <p:spPr bwMode="auto">
          <a:xfrm>
            <a:off x="9642475" y="3394075"/>
            <a:ext cx="1265238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үшінші</a:t>
            </a:r>
            <a:r>
              <a:rPr lang="ru-RU" altLang="en-US" sz="900" dirty="0">
                <a:solidFill>
                  <a:schemeClr val="tx1"/>
                </a:solidFill>
              </a:rPr>
              <a:t> </a:t>
            </a:r>
            <a:r>
              <a:rPr lang="ru-RU" altLang="en-US" sz="900" dirty="0" err="1">
                <a:solidFill>
                  <a:schemeClr val="tx1"/>
                </a:solidFill>
              </a:rPr>
              <a:t>тарап</a:t>
            </a:r>
            <a:r>
              <a:rPr lang="ru-RU" altLang="en-US" sz="900" dirty="0">
                <a:solidFill>
                  <a:schemeClr val="tx1"/>
                </a:solidFill>
              </a:rPr>
              <a:t> </a:t>
            </a:r>
            <a:r>
              <a:rPr lang="ru-RU" altLang="en-US" sz="900" dirty="0" err="1">
                <a:solidFill>
                  <a:schemeClr val="tx1"/>
                </a:solidFill>
              </a:rPr>
              <a:t>тұтынушылары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>
            <p:custDataLst>
              <p:tags r:id="rId34"/>
            </p:custDataLst>
          </p:nvPr>
        </p:nvSpPr>
        <p:spPr bwMode="auto">
          <a:xfrm>
            <a:off x="9642475" y="3581400"/>
            <a:ext cx="1395413" cy="136525"/>
          </a:xfrm>
          <a:prstGeom prst="rect">
            <a:avLst/>
          </a:prstGeom>
          <a:noFill/>
          <a:ln w="952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en-US" sz="900" dirty="0" err="1">
                <a:solidFill>
                  <a:schemeClr val="tx1"/>
                </a:solidFill>
              </a:rPr>
              <a:t>меншікті</a:t>
            </a:r>
            <a:r>
              <a:rPr lang="ru-RU" altLang="en-US" sz="900" dirty="0">
                <a:solidFill>
                  <a:schemeClr val="tx1"/>
                </a:solidFill>
              </a:rPr>
              <a:t> </a:t>
            </a:r>
            <a:r>
              <a:rPr lang="ru-RU" altLang="en-US" sz="900" dirty="0" err="1">
                <a:solidFill>
                  <a:schemeClr val="tx1"/>
                </a:solidFill>
              </a:rPr>
              <a:t>тұтыну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16" name="Текст 2"/>
          <p:cNvSpPr>
            <a:spLocks noGrp="1"/>
          </p:cNvSpPr>
          <p:nvPr>
            <p:ph type="body" sz="quarter" idx="12"/>
          </p:nvPr>
        </p:nvSpPr>
        <p:spPr>
          <a:xfrm>
            <a:off x="6612156" y="4989513"/>
            <a:ext cx="5222794" cy="522287"/>
          </a:xfrm>
        </p:spPr>
        <p:txBody>
          <a:bodyPr/>
          <a:lstStyle/>
          <a:p>
            <a:pPr algn="just"/>
            <a:r>
              <a:rPr lang="ru-RU" sz="900" dirty="0">
                <a:ea typeface="Times New Roman" panose="02020603050405020304" pitchFamily="18" charset="0"/>
              </a:rPr>
              <a:t>Қызметтер </a:t>
            </a:r>
            <a:r>
              <a:rPr lang="ru-RU" sz="900" dirty="0" err="1">
                <a:ea typeface="Times New Roman" panose="02020603050405020304" pitchFamily="18" charset="0"/>
              </a:rPr>
              <a:t>көрсету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Тараптар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жасасқан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шарттардың</a:t>
            </a:r>
            <a:r>
              <a:rPr lang="ru-RU" sz="900" dirty="0">
                <a:ea typeface="Times New Roman" panose="02020603050405020304" pitchFamily="18" charset="0"/>
              </a:rPr>
              <a:t> ("</a:t>
            </a:r>
            <a:r>
              <a:rPr lang="ru-RU" sz="900" dirty="0" err="1">
                <a:ea typeface="Times New Roman" panose="02020603050405020304" pitchFamily="18" charset="0"/>
              </a:rPr>
              <a:t>Качары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кені</a:t>
            </a:r>
            <a:r>
              <a:rPr lang="ru-RU" sz="900" dirty="0">
                <a:ea typeface="Times New Roman" panose="02020603050405020304" pitchFamily="18" charset="0"/>
              </a:rPr>
              <a:t>" АҚ мен "РТС" ЖШС </a:t>
            </a:r>
            <a:r>
              <a:rPr lang="ru-RU" sz="900" dirty="0" err="1">
                <a:ea typeface="Times New Roman" panose="02020603050405020304" pitchFamily="18" charset="0"/>
              </a:rPr>
              <a:t>арасында</a:t>
            </a:r>
            <a:r>
              <a:rPr lang="ru-RU" sz="900" dirty="0">
                <a:ea typeface="Times New Roman" panose="02020603050405020304" pitchFamily="18" charset="0"/>
              </a:rPr>
              <a:t>) </a:t>
            </a:r>
            <a:r>
              <a:rPr lang="ru-RU" sz="900" dirty="0" err="1">
                <a:ea typeface="Times New Roman" panose="02020603050405020304" pitchFamily="18" charset="0"/>
              </a:rPr>
              <a:t>және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қабылданған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шарттық</a:t>
            </a:r>
            <a:r>
              <a:rPr lang="ru-RU" sz="900" dirty="0">
                <a:ea typeface="Times New Roman" panose="02020603050405020304" pitchFamily="18" charset="0"/>
              </a:rPr>
              <a:t> өзара </a:t>
            </a:r>
            <a:r>
              <a:rPr lang="ru-RU" sz="900" dirty="0" err="1">
                <a:ea typeface="Times New Roman" panose="02020603050405020304" pitchFamily="18" charset="0"/>
              </a:rPr>
              <a:t>міндеттемелердің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талаптарына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сәйкес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жүргізіледі</a:t>
            </a:r>
            <a:r>
              <a:rPr lang="ru-RU" sz="900" dirty="0">
                <a:ea typeface="Times New Roman" panose="02020603050405020304" pitchFamily="18" charset="0"/>
              </a:rPr>
              <a:t>. </a:t>
            </a:r>
            <a:r>
              <a:rPr lang="ru-RU" sz="900" dirty="0" err="1">
                <a:ea typeface="Times New Roman" panose="02020603050405020304" pitchFamily="18" charset="0"/>
              </a:rPr>
              <a:t>Өндірілген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және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босатылған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жылу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энергиясының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мөлшері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коммерциялық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есепке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алу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аспаптарының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көрсеткіштері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бойынша</a:t>
            </a:r>
            <a:r>
              <a:rPr lang="ru-RU" sz="900" dirty="0">
                <a:ea typeface="Times New Roman" panose="02020603050405020304" pitchFamily="18" charset="0"/>
              </a:rPr>
              <a:t> </a:t>
            </a:r>
            <a:r>
              <a:rPr lang="ru-RU" sz="900" dirty="0" err="1">
                <a:ea typeface="Times New Roman" panose="02020603050405020304" pitchFamily="18" charset="0"/>
              </a:rPr>
              <a:t>айқындалады</a:t>
            </a:r>
            <a:r>
              <a:rPr lang="ru-RU" sz="900" dirty="0">
                <a:ea typeface="Times New Roman" panose="02020603050405020304" pitchFamily="18" charset="0"/>
              </a:rPr>
              <a:t>.</a:t>
            </a:r>
            <a:endParaRPr lang="ru-RU" sz="900" dirty="0"/>
          </a:p>
        </p:txBody>
      </p:sp>
      <p:grpSp>
        <p:nvGrpSpPr>
          <p:cNvPr id="117" name="Group 488"/>
          <p:cNvGrpSpPr/>
          <p:nvPr/>
        </p:nvGrpSpPr>
        <p:grpSpPr>
          <a:xfrm>
            <a:off x="6183529" y="4956175"/>
            <a:ext cx="371475" cy="328613"/>
            <a:chOff x="-2103438" y="3878264"/>
            <a:chExt cx="371475" cy="371475"/>
          </a:xfrm>
        </p:grpSpPr>
        <p:sp>
          <p:nvSpPr>
            <p:cNvPr id="118" name="Freeform 231"/>
            <p:cNvSpPr>
              <a:spLocks/>
            </p:cNvSpPr>
            <p:nvPr/>
          </p:nvSpPr>
          <p:spPr bwMode="auto">
            <a:xfrm>
              <a:off x="-2103438" y="4238626"/>
              <a:ext cx="101600" cy="11113"/>
            </a:xfrm>
            <a:custGeom>
              <a:avLst/>
              <a:gdLst>
                <a:gd name="T0" fmla="*/ 73 w 78"/>
                <a:gd name="T1" fmla="*/ 0 h 9"/>
                <a:gd name="T2" fmla="*/ 5 w 78"/>
                <a:gd name="T3" fmla="*/ 0 h 9"/>
                <a:gd name="T4" fmla="*/ 0 w 78"/>
                <a:gd name="T5" fmla="*/ 5 h 9"/>
                <a:gd name="T6" fmla="*/ 5 w 78"/>
                <a:gd name="T7" fmla="*/ 9 h 9"/>
                <a:gd name="T8" fmla="*/ 73 w 78"/>
                <a:gd name="T9" fmla="*/ 9 h 9"/>
                <a:gd name="T10" fmla="*/ 78 w 78"/>
                <a:gd name="T11" fmla="*/ 5 h 9"/>
                <a:gd name="T12" fmla="*/ 73 w 7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9">
                  <a:moveTo>
                    <a:pt x="7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6" y="9"/>
                    <a:pt x="78" y="7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32"/>
            <p:cNvSpPr>
              <a:spLocks/>
            </p:cNvSpPr>
            <p:nvPr/>
          </p:nvSpPr>
          <p:spPr bwMode="auto">
            <a:xfrm>
              <a:off x="-1984376" y="4238626"/>
              <a:ext cx="82550" cy="11113"/>
            </a:xfrm>
            <a:custGeom>
              <a:avLst/>
              <a:gdLst>
                <a:gd name="T0" fmla="*/ 60 w 64"/>
                <a:gd name="T1" fmla="*/ 0 h 9"/>
                <a:gd name="T2" fmla="*/ 5 w 64"/>
                <a:gd name="T3" fmla="*/ 0 h 9"/>
                <a:gd name="T4" fmla="*/ 0 w 64"/>
                <a:gd name="T5" fmla="*/ 5 h 9"/>
                <a:gd name="T6" fmla="*/ 5 w 64"/>
                <a:gd name="T7" fmla="*/ 9 h 9"/>
                <a:gd name="T8" fmla="*/ 60 w 64"/>
                <a:gd name="T9" fmla="*/ 9 h 9"/>
                <a:gd name="T10" fmla="*/ 64 w 64"/>
                <a:gd name="T11" fmla="*/ 5 h 9"/>
                <a:gd name="T12" fmla="*/ 6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6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2" y="9"/>
                    <a:pt x="64" y="7"/>
                    <a:pt x="64" y="5"/>
                  </a:cubicBezTo>
                  <a:cubicBezTo>
                    <a:pt x="64" y="2"/>
                    <a:pt x="62" y="0"/>
                    <a:pt x="60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33"/>
            <p:cNvSpPr>
              <a:spLocks/>
            </p:cNvSpPr>
            <p:nvPr/>
          </p:nvSpPr>
          <p:spPr bwMode="auto">
            <a:xfrm>
              <a:off x="-1827213" y="4238626"/>
              <a:ext cx="95250" cy="11113"/>
            </a:xfrm>
            <a:custGeom>
              <a:avLst/>
              <a:gdLst>
                <a:gd name="T0" fmla="*/ 67 w 72"/>
                <a:gd name="T1" fmla="*/ 0 h 9"/>
                <a:gd name="T2" fmla="*/ 5 w 72"/>
                <a:gd name="T3" fmla="*/ 0 h 9"/>
                <a:gd name="T4" fmla="*/ 0 w 72"/>
                <a:gd name="T5" fmla="*/ 5 h 9"/>
                <a:gd name="T6" fmla="*/ 5 w 72"/>
                <a:gd name="T7" fmla="*/ 9 h 9"/>
                <a:gd name="T8" fmla="*/ 67 w 72"/>
                <a:gd name="T9" fmla="*/ 9 h 9"/>
                <a:gd name="T10" fmla="*/ 72 w 72"/>
                <a:gd name="T11" fmla="*/ 5 h 9"/>
                <a:gd name="T12" fmla="*/ 67 w 7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9">
                  <a:moveTo>
                    <a:pt x="6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0" y="9"/>
                    <a:pt x="72" y="7"/>
                    <a:pt x="72" y="5"/>
                  </a:cubicBezTo>
                  <a:cubicBezTo>
                    <a:pt x="72" y="2"/>
                    <a:pt x="70" y="0"/>
                    <a:pt x="67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34"/>
            <p:cNvSpPr>
              <a:spLocks/>
            </p:cNvSpPr>
            <p:nvPr/>
          </p:nvSpPr>
          <p:spPr bwMode="auto">
            <a:xfrm>
              <a:off x="-1882776" y="4238626"/>
              <a:ext cx="38100" cy="11113"/>
            </a:xfrm>
            <a:custGeom>
              <a:avLst/>
              <a:gdLst>
                <a:gd name="T0" fmla="*/ 25 w 29"/>
                <a:gd name="T1" fmla="*/ 0 h 9"/>
                <a:gd name="T2" fmla="*/ 5 w 29"/>
                <a:gd name="T3" fmla="*/ 0 h 9"/>
                <a:gd name="T4" fmla="*/ 0 w 29"/>
                <a:gd name="T5" fmla="*/ 5 h 9"/>
                <a:gd name="T6" fmla="*/ 5 w 29"/>
                <a:gd name="T7" fmla="*/ 9 h 9"/>
                <a:gd name="T8" fmla="*/ 25 w 29"/>
                <a:gd name="T9" fmla="*/ 9 h 9"/>
                <a:gd name="T10" fmla="*/ 29 w 29"/>
                <a:gd name="T11" fmla="*/ 5 h 9"/>
                <a:gd name="T12" fmla="*/ 25 w 2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9">
                  <a:moveTo>
                    <a:pt x="2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7" y="9"/>
                    <a:pt x="29" y="7"/>
                    <a:pt x="29" y="5"/>
                  </a:cubicBezTo>
                  <a:cubicBezTo>
                    <a:pt x="29" y="2"/>
                    <a:pt x="27" y="0"/>
                    <a:pt x="25" y="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35"/>
            <p:cNvSpPr>
              <a:spLocks/>
            </p:cNvSpPr>
            <p:nvPr/>
          </p:nvSpPr>
          <p:spPr bwMode="auto">
            <a:xfrm>
              <a:off x="-1935163" y="3990976"/>
              <a:ext cx="169863" cy="234950"/>
            </a:xfrm>
            <a:custGeom>
              <a:avLst/>
              <a:gdLst>
                <a:gd name="T0" fmla="*/ 121 w 130"/>
                <a:gd name="T1" fmla="*/ 178 h 181"/>
                <a:gd name="T2" fmla="*/ 125 w 130"/>
                <a:gd name="T3" fmla="*/ 181 h 181"/>
                <a:gd name="T4" fmla="*/ 126 w 130"/>
                <a:gd name="T5" fmla="*/ 180 h 181"/>
                <a:gd name="T6" fmla="*/ 129 w 130"/>
                <a:gd name="T7" fmla="*/ 175 h 181"/>
                <a:gd name="T8" fmla="*/ 114 w 130"/>
                <a:gd name="T9" fmla="*/ 4 h 181"/>
                <a:gd name="T10" fmla="*/ 113 w 130"/>
                <a:gd name="T11" fmla="*/ 1 h 181"/>
                <a:gd name="T12" fmla="*/ 110 w 130"/>
                <a:gd name="T13" fmla="*/ 0 h 181"/>
                <a:gd name="T14" fmla="*/ 5 w 130"/>
                <a:gd name="T15" fmla="*/ 0 h 181"/>
                <a:gd name="T16" fmla="*/ 0 w 130"/>
                <a:gd name="T17" fmla="*/ 4 h 181"/>
                <a:gd name="T18" fmla="*/ 0 w 130"/>
                <a:gd name="T19" fmla="*/ 34 h 181"/>
                <a:gd name="T20" fmla="*/ 5 w 130"/>
                <a:gd name="T21" fmla="*/ 38 h 181"/>
                <a:gd name="T22" fmla="*/ 93 w 130"/>
                <a:gd name="T23" fmla="*/ 38 h 181"/>
                <a:gd name="T24" fmla="*/ 98 w 130"/>
                <a:gd name="T25" fmla="*/ 34 h 181"/>
                <a:gd name="T26" fmla="*/ 93 w 130"/>
                <a:gd name="T27" fmla="*/ 29 h 181"/>
                <a:gd name="T28" fmla="*/ 10 w 130"/>
                <a:gd name="T29" fmla="*/ 29 h 181"/>
                <a:gd name="T30" fmla="*/ 10 w 130"/>
                <a:gd name="T31" fmla="*/ 9 h 181"/>
                <a:gd name="T32" fmla="*/ 105 w 130"/>
                <a:gd name="T33" fmla="*/ 9 h 181"/>
                <a:gd name="T34" fmla="*/ 121 w 130"/>
                <a:gd name="T35" fmla="*/ 17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81">
                  <a:moveTo>
                    <a:pt x="121" y="178"/>
                  </a:moveTo>
                  <a:cubicBezTo>
                    <a:pt x="121" y="180"/>
                    <a:pt x="123" y="181"/>
                    <a:pt x="125" y="181"/>
                  </a:cubicBezTo>
                  <a:cubicBezTo>
                    <a:pt x="125" y="181"/>
                    <a:pt x="126" y="181"/>
                    <a:pt x="126" y="180"/>
                  </a:cubicBezTo>
                  <a:cubicBezTo>
                    <a:pt x="129" y="180"/>
                    <a:pt x="130" y="177"/>
                    <a:pt x="129" y="175"/>
                  </a:cubicBezTo>
                  <a:cubicBezTo>
                    <a:pt x="112" y="123"/>
                    <a:pt x="114" y="5"/>
                    <a:pt x="114" y="4"/>
                  </a:cubicBezTo>
                  <a:cubicBezTo>
                    <a:pt x="114" y="3"/>
                    <a:pt x="114" y="2"/>
                    <a:pt x="113" y="1"/>
                  </a:cubicBezTo>
                  <a:cubicBezTo>
                    <a:pt x="112" y="0"/>
                    <a:pt x="111" y="0"/>
                    <a:pt x="1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8"/>
                    <a:pt x="5" y="38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6" y="38"/>
                    <a:pt x="98" y="36"/>
                    <a:pt x="98" y="34"/>
                  </a:cubicBezTo>
                  <a:cubicBezTo>
                    <a:pt x="98" y="31"/>
                    <a:pt x="96" y="29"/>
                    <a:pt x="93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32"/>
                    <a:pt x="104" y="130"/>
                    <a:pt x="121" y="178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36"/>
            <p:cNvSpPr>
              <a:spLocks/>
            </p:cNvSpPr>
            <p:nvPr/>
          </p:nvSpPr>
          <p:spPr bwMode="auto">
            <a:xfrm>
              <a:off x="-2039938" y="4014789"/>
              <a:ext cx="119063" cy="211138"/>
            </a:xfrm>
            <a:custGeom>
              <a:avLst/>
              <a:gdLst>
                <a:gd name="T0" fmla="*/ 71 w 91"/>
                <a:gd name="T1" fmla="*/ 163 h 163"/>
                <a:gd name="T2" fmla="*/ 72 w 91"/>
                <a:gd name="T3" fmla="*/ 163 h 163"/>
                <a:gd name="T4" fmla="*/ 76 w 91"/>
                <a:gd name="T5" fmla="*/ 159 h 163"/>
                <a:gd name="T6" fmla="*/ 91 w 91"/>
                <a:gd name="T7" fmla="*/ 35 h 163"/>
                <a:gd name="T8" fmla="*/ 90 w 91"/>
                <a:gd name="T9" fmla="*/ 32 h 163"/>
                <a:gd name="T10" fmla="*/ 87 w 91"/>
                <a:gd name="T11" fmla="*/ 30 h 163"/>
                <a:gd name="T12" fmla="*/ 9 w 91"/>
                <a:gd name="T13" fmla="*/ 30 h 163"/>
                <a:gd name="T14" fmla="*/ 9 w 91"/>
                <a:gd name="T15" fmla="*/ 9 h 163"/>
                <a:gd name="T16" fmla="*/ 66 w 91"/>
                <a:gd name="T17" fmla="*/ 9 h 163"/>
                <a:gd name="T18" fmla="*/ 71 w 91"/>
                <a:gd name="T19" fmla="*/ 5 h 163"/>
                <a:gd name="T20" fmla="*/ 66 w 91"/>
                <a:gd name="T21" fmla="*/ 0 h 163"/>
                <a:gd name="T22" fmla="*/ 4 w 91"/>
                <a:gd name="T23" fmla="*/ 0 h 163"/>
                <a:gd name="T24" fmla="*/ 0 w 91"/>
                <a:gd name="T25" fmla="*/ 5 h 163"/>
                <a:gd name="T26" fmla="*/ 0 w 91"/>
                <a:gd name="T27" fmla="*/ 35 h 163"/>
                <a:gd name="T28" fmla="*/ 4 w 91"/>
                <a:gd name="T29" fmla="*/ 40 h 163"/>
                <a:gd name="T30" fmla="*/ 82 w 91"/>
                <a:gd name="T31" fmla="*/ 40 h 163"/>
                <a:gd name="T32" fmla="*/ 68 w 91"/>
                <a:gd name="T33" fmla="*/ 157 h 163"/>
                <a:gd name="T34" fmla="*/ 71 w 91"/>
                <a:gd name="T35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163">
                  <a:moveTo>
                    <a:pt x="71" y="163"/>
                  </a:moveTo>
                  <a:cubicBezTo>
                    <a:pt x="71" y="163"/>
                    <a:pt x="72" y="163"/>
                    <a:pt x="72" y="163"/>
                  </a:cubicBezTo>
                  <a:cubicBezTo>
                    <a:pt x="74" y="163"/>
                    <a:pt x="76" y="161"/>
                    <a:pt x="76" y="159"/>
                  </a:cubicBezTo>
                  <a:cubicBezTo>
                    <a:pt x="91" y="112"/>
                    <a:pt x="91" y="38"/>
                    <a:pt x="91" y="35"/>
                  </a:cubicBezTo>
                  <a:cubicBezTo>
                    <a:pt x="91" y="34"/>
                    <a:pt x="91" y="33"/>
                    <a:pt x="90" y="32"/>
                  </a:cubicBezTo>
                  <a:cubicBezTo>
                    <a:pt x="89" y="31"/>
                    <a:pt x="88" y="30"/>
                    <a:pt x="87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9" y="9"/>
                    <a:pt x="71" y="7"/>
                    <a:pt x="71" y="5"/>
                  </a:cubicBezTo>
                  <a:cubicBezTo>
                    <a:pt x="71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2" y="40"/>
                    <a:pt x="4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57"/>
                    <a:pt x="80" y="118"/>
                    <a:pt x="68" y="157"/>
                  </a:cubicBezTo>
                  <a:cubicBezTo>
                    <a:pt x="67" y="159"/>
                    <a:pt x="68" y="162"/>
                    <a:pt x="71" y="163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237"/>
            <p:cNvSpPr>
              <a:spLocks/>
            </p:cNvSpPr>
            <p:nvPr/>
          </p:nvSpPr>
          <p:spPr bwMode="auto">
            <a:xfrm>
              <a:off x="-2070101" y="4073526"/>
              <a:ext cx="44450" cy="152400"/>
            </a:xfrm>
            <a:custGeom>
              <a:avLst/>
              <a:gdLst>
                <a:gd name="T0" fmla="*/ 3 w 34"/>
                <a:gd name="T1" fmla="*/ 116 h 117"/>
                <a:gd name="T2" fmla="*/ 6 w 34"/>
                <a:gd name="T3" fmla="*/ 117 h 117"/>
                <a:gd name="T4" fmla="*/ 10 w 34"/>
                <a:gd name="T5" fmla="*/ 114 h 117"/>
                <a:gd name="T6" fmla="*/ 34 w 34"/>
                <a:gd name="T7" fmla="*/ 5 h 117"/>
                <a:gd name="T8" fmla="*/ 30 w 34"/>
                <a:gd name="T9" fmla="*/ 0 h 117"/>
                <a:gd name="T10" fmla="*/ 25 w 34"/>
                <a:gd name="T11" fmla="*/ 4 h 117"/>
                <a:gd name="T12" fmla="*/ 2 w 34"/>
                <a:gd name="T13" fmla="*/ 110 h 117"/>
                <a:gd name="T14" fmla="*/ 3 w 34"/>
                <a:gd name="T1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7">
                  <a:moveTo>
                    <a:pt x="3" y="116"/>
                  </a:moveTo>
                  <a:cubicBezTo>
                    <a:pt x="4" y="117"/>
                    <a:pt x="5" y="117"/>
                    <a:pt x="6" y="117"/>
                  </a:cubicBezTo>
                  <a:cubicBezTo>
                    <a:pt x="7" y="117"/>
                    <a:pt x="9" y="116"/>
                    <a:pt x="10" y="114"/>
                  </a:cubicBezTo>
                  <a:cubicBezTo>
                    <a:pt x="32" y="75"/>
                    <a:pt x="34" y="7"/>
                    <a:pt x="34" y="5"/>
                  </a:cubicBezTo>
                  <a:cubicBezTo>
                    <a:pt x="34" y="2"/>
                    <a:pt x="32" y="0"/>
                    <a:pt x="30" y="0"/>
                  </a:cubicBezTo>
                  <a:cubicBezTo>
                    <a:pt x="27" y="0"/>
                    <a:pt x="25" y="2"/>
                    <a:pt x="25" y="4"/>
                  </a:cubicBezTo>
                  <a:cubicBezTo>
                    <a:pt x="25" y="5"/>
                    <a:pt x="23" y="73"/>
                    <a:pt x="2" y="110"/>
                  </a:cubicBezTo>
                  <a:cubicBezTo>
                    <a:pt x="0" y="112"/>
                    <a:pt x="1" y="115"/>
                    <a:pt x="3" y="116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38"/>
            <p:cNvSpPr>
              <a:spLocks/>
            </p:cNvSpPr>
            <p:nvPr/>
          </p:nvSpPr>
          <p:spPr bwMode="auto">
            <a:xfrm>
              <a:off x="-1935163" y="3878264"/>
              <a:ext cx="173038" cy="101600"/>
            </a:xfrm>
            <a:custGeom>
              <a:avLst/>
              <a:gdLst>
                <a:gd name="T0" fmla="*/ 3 w 133"/>
                <a:gd name="T1" fmla="*/ 59 h 78"/>
                <a:gd name="T2" fmla="*/ 26 w 133"/>
                <a:gd name="T3" fmla="*/ 77 h 78"/>
                <a:gd name="T4" fmla="*/ 48 w 133"/>
                <a:gd name="T5" fmla="*/ 53 h 78"/>
                <a:gd name="T6" fmla="*/ 45 w 133"/>
                <a:gd name="T7" fmla="*/ 48 h 78"/>
                <a:gd name="T8" fmla="*/ 39 w 133"/>
                <a:gd name="T9" fmla="*/ 51 h 78"/>
                <a:gd name="T10" fmla="*/ 26 w 133"/>
                <a:gd name="T11" fmla="*/ 68 h 78"/>
                <a:gd name="T12" fmla="*/ 11 w 133"/>
                <a:gd name="T13" fmla="*/ 57 h 78"/>
                <a:gd name="T14" fmla="*/ 23 w 133"/>
                <a:gd name="T15" fmla="*/ 39 h 78"/>
                <a:gd name="T16" fmla="*/ 26 w 133"/>
                <a:gd name="T17" fmla="*/ 33 h 78"/>
                <a:gd name="T18" fmla="*/ 30 w 133"/>
                <a:gd name="T19" fmla="*/ 20 h 78"/>
                <a:gd name="T20" fmla="*/ 42 w 133"/>
                <a:gd name="T21" fmla="*/ 23 h 78"/>
                <a:gd name="T22" fmla="*/ 47 w 133"/>
                <a:gd name="T23" fmla="*/ 25 h 78"/>
                <a:gd name="T24" fmla="*/ 51 w 133"/>
                <a:gd name="T25" fmla="*/ 22 h 78"/>
                <a:gd name="T26" fmla="*/ 77 w 133"/>
                <a:gd name="T27" fmla="*/ 11 h 78"/>
                <a:gd name="T28" fmla="*/ 97 w 133"/>
                <a:gd name="T29" fmla="*/ 38 h 78"/>
                <a:gd name="T30" fmla="*/ 99 w 133"/>
                <a:gd name="T31" fmla="*/ 42 h 78"/>
                <a:gd name="T32" fmla="*/ 104 w 133"/>
                <a:gd name="T33" fmla="*/ 42 h 78"/>
                <a:gd name="T34" fmla="*/ 116 w 133"/>
                <a:gd name="T35" fmla="*/ 42 h 78"/>
                <a:gd name="T36" fmla="*/ 122 w 133"/>
                <a:gd name="T37" fmla="*/ 57 h 78"/>
                <a:gd name="T38" fmla="*/ 107 w 133"/>
                <a:gd name="T39" fmla="*/ 69 h 78"/>
                <a:gd name="T40" fmla="*/ 104 w 133"/>
                <a:gd name="T41" fmla="*/ 75 h 78"/>
                <a:gd name="T42" fmla="*/ 108 w 133"/>
                <a:gd name="T43" fmla="*/ 78 h 78"/>
                <a:gd name="T44" fmla="*/ 109 w 133"/>
                <a:gd name="T45" fmla="*/ 78 h 78"/>
                <a:gd name="T46" fmla="*/ 131 w 133"/>
                <a:gd name="T47" fmla="*/ 59 h 78"/>
                <a:gd name="T48" fmla="*/ 121 w 133"/>
                <a:gd name="T49" fmla="*/ 35 h 78"/>
                <a:gd name="T50" fmla="*/ 106 w 133"/>
                <a:gd name="T51" fmla="*/ 32 h 78"/>
                <a:gd name="T52" fmla="*/ 79 w 133"/>
                <a:gd name="T53" fmla="*/ 2 h 78"/>
                <a:gd name="T54" fmla="*/ 45 w 133"/>
                <a:gd name="T55" fmla="*/ 13 h 78"/>
                <a:gd name="T56" fmla="*/ 25 w 133"/>
                <a:gd name="T57" fmla="*/ 12 h 78"/>
                <a:gd name="T58" fmla="*/ 16 w 133"/>
                <a:gd name="T59" fmla="*/ 32 h 78"/>
                <a:gd name="T60" fmla="*/ 3 w 133"/>
                <a:gd name="T61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3" h="78">
                  <a:moveTo>
                    <a:pt x="3" y="59"/>
                  </a:moveTo>
                  <a:cubicBezTo>
                    <a:pt x="5" y="69"/>
                    <a:pt x="15" y="77"/>
                    <a:pt x="26" y="77"/>
                  </a:cubicBezTo>
                  <a:cubicBezTo>
                    <a:pt x="31" y="77"/>
                    <a:pt x="44" y="75"/>
                    <a:pt x="48" y="53"/>
                  </a:cubicBezTo>
                  <a:cubicBezTo>
                    <a:pt x="49" y="51"/>
                    <a:pt x="47" y="48"/>
                    <a:pt x="45" y="48"/>
                  </a:cubicBezTo>
                  <a:cubicBezTo>
                    <a:pt x="42" y="47"/>
                    <a:pt x="40" y="49"/>
                    <a:pt x="39" y="51"/>
                  </a:cubicBezTo>
                  <a:cubicBezTo>
                    <a:pt x="37" y="62"/>
                    <a:pt x="32" y="68"/>
                    <a:pt x="26" y="68"/>
                  </a:cubicBezTo>
                  <a:cubicBezTo>
                    <a:pt x="19" y="68"/>
                    <a:pt x="13" y="63"/>
                    <a:pt x="11" y="57"/>
                  </a:cubicBezTo>
                  <a:cubicBezTo>
                    <a:pt x="10" y="50"/>
                    <a:pt x="14" y="44"/>
                    <a:pt x="23" y="39"/>
                  </a:cubicBezTo>
                  <a:cubicBezTo>
                    <a:pt x="25" y="38"/>
                    <a:pt x="26" y="35"/>
                    <a:pt x="26" y="33"/>
                  </a:cubicBezTo>
                  <a:cubicBezTo>
                    <a:pt x="22" y="25"/>
                    <a:pt x="27" y="21"/>
                    <a:pt x="30" y="20"/>
                  </a:cubicBezTo>
                  <a:cubicBezTo>
                    <a:pt x="34" y="18"/>
                    <a:pt x="39" y="19"/>
                    <a:pt x="42" y="23"/>
                  </a:cubicBezTo>
                  <a:cubicBezTo>
                    <a:pt x="43" y="25"/>
                    <a:pt x="45" y="26"/>
                    <a:pt x="47" y="25"/>
                  </a:cubicBezTo>
                  <a:cubicBezTo>
                    <a:pt x="49" y="25"/>
                    <a:pt x="50" y="24"/>
                    <a:pt x="51" y="22"/>
                  </a:cubicBezTo>
                  <a:cubicBezTo>
                    <a:pt x="53" y="15"/>
                    <a:pt x="66" y="9"/>
                    <a:pt x="77" y="11"/>
                  </a:cubicBezTo>
                  <a:cubicBezTo>
                    <a:pt x="83" y="12"/>
                    <a:pt x="97" y="17"/>
                    <a:pt x="97" y="38"/>
                  </a:cubicBezTo>
                  <a:cubicBezTo>
                    <a:pt x="97" y="40"/>
                    <a:pt x="98" y="41"/>
                    <a:pt x="99" y="42"/>
                  </a:cubicBezTo>
                  <a:cubicBezTo>
                    <a:pt x="100" y="43"/>
                    <a:pt x="102" y="43"/>
                    <a:pt x="104" y="42"/>
                  </a:cubicBezTo>
                  <a:cubicBezTo>
                    <a:pt x="109" y="39"/>
                    <a:pt x="113" y="40"/>
                    <a:pt x="116" y="42"/>
                  </a:cubicBezTo>
                  <a:cubicBezTo>
                    <a:pt x="121" y="46"/>
                    <a:pt x="123" y="52"/>
                    <a:pt x="122" y="57"/>
                  </a:cubicBezTo>
                  <a:cubicBezTo>
                    <a:pt x="121" y="63"/>
                    <a:pt x="116" y="67"/>
                    <a:pt x="107" y="69"/>
                  </a:cubicBezTo>
                  <a:cubicBezTo>
                    <a:pt x="105" y="70"/>
                    <a:pt x="103" y="72"/>
                    <a:pt x="104" y="75"/>
                  </a:cubicBezTo>
                  <a:cubicBezTo>
                    <a:pt x="104" y="77"/>
                    <a:pt x="106" y="78"/>
                    <a:pt x="108" y="78"/>
                  </a:cubicBezTo>
                  <a:cubicBezTo>
                    <a:pt x="109" y="78"/>
                    <a:pt x="109" y="78"/>
                    <a:pt x="109" y="78"/>
                  </a:cubicBezTo>
                  <a:cubicBezTo>
                    <a:pt x="121" y="76"/>
                    <a:pt x="129" y="69"/>
                    <a:pt x="131" y="59"/>
                  </a:cubicBezTo>
                  <a:cubicBezTo>
                    <a:pt x="133" y="50"/>
                    <a:pt x="129" y="40"/>
                    <a:pt x="121" y="35"/>
                  </a:cubicBezTo>
                  <a:cubicBezTo>
                    <a:pt x="117" y="31"/>
                    <a:pt x="111" y="30"/>
                    <a:pt x="106" y="32"/>
                  </a:cubicBezTo>
                  <a:cubicBezTo>
                    <a:pt x="104" y="16"/>
                    <a:pt x="94" y="5"/>
                    <a:pt x="79" y="2"/>
                  </a:cubicBezTo>
                  <a:cubicBezTo>
                    <a:pt x="65" y="0"/>
                    <a:pt x="52" y="5"/>
                    <a:pt x="45" y="13"/>
                  </a:cubicBezTo>
                  <a:cubicBezTo>
                    <a:pt x="40" y="9"/>
                    <a:pt x="32" y="9"/>
                    <a:pt x="25" y="12"/>
                  </a:cubicBezTo>
                  <a:cubicBezTo>
                    <a:pt x="19" y="15"/>
                    <a:pt x="14" y="22"/>
                    <a:pt x="16" y="32"/>
                  </a:cubicBezTo>
                  <a:cubicBezTo>
                    <a:pt x="5" y="39"/>
                    <a:pt x="0" y="49"/>
                    <a:pt x="3" y="5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39"/>
            <p:cNvSpPr>
              <a:spLocks/>
            </p:cNvSpPr>
            <p:nvPr/>
          </p:nvSpPr>
          <p:spPr bwMode="auto">
            <a:xfrm>
              <a:off x="-2062163" y="3881439"/>
              <a:ext cx="131763" cy="120650"/>
            </a:xfrm>
            <a:custGeom>
              <a:avLst/>
              <a:gdLst>
                <a:gd name="T0" fmla="*/ 13 w 102"/>
                <a:gd name="T1" fmla="*/ 90 h 93"/>
                <a:gd name="T2" fmla="*/ 22 w 102"/>
                <a:gd name="T3" fmla="*/ 93 h 93"/>
                <a:gd name="T4" fmla="*/ 27 w 102"/>
                <a:gd name="T5" fmla="*/ 92 h 93"/>
                <a:gd name="T6" fmla="*/ 29 w 102"/>
                <a:gd name="T7" fmla="*/ 86 h 93"/>
                <a:gd name="T8" fmla="*/ 23 w 102"/>
                <a:gd name="T9" fmla="*/ 84 h 93"/>
                <a:gd name="T10" fmla="*/ 18 w 102"/>
                <a:gd name="T11" fmla="*/ 82 h 93"/>
                <a:gd name="T12" fmla="*/ 11 w 102"/>
                <a:gd name="T13" fmla="*/ 67 h 93"/>
                <a:gd name="T14" fmla="*/ 25 w 102"/>
                <a:gd name="T15" fmla="*/ 54 h 93"/>
                <a:gd name="T16" fmla="*/ 28 w 102"/>
                <a:gd name="T17" fmla="*/ 52 h 93"/>
                <a:gd name="T18" fmla="*/ 28 w 102"/>
                <a:gd name="T19" fmla="*/ 49 h 93"/>
                <a:gd name="T20" fmla="*/ 37 w 102"/>
                <a:gd name="T21" fmla="*/ 21 h 93"/>
                <a:gd name="T22" fmla="*/ 60 w 102"/>
                <a:gd name="T23" fmla="*/ 22 h 93"/>
                <a:gd name="T24" fmla="*/ 65 w 102"/>
                <a:gd name="T25" fmla="*/ 24 h 93"/>
                <a:gd name="T26" fmla="*/ 68 w 102"/>
                <a:gd name="T27" fmla="*/ 21 h 93"/>
                <a:gd name="T28" fmla="*/ 81 w 102"/>
                <a:gd name="T29" fmla="*/ 9 h 93"/>
                <a:gd name="T30" fmla="*/ 92 w 102"/>
                <a:gd name="T31" fmla="*/ 22 h 93"/>
                <a:gd name="T32" fmla="*/ 98 w 102"/>
                <a:gd name="T33" fmla="*/ 25 h 93"/>
                <a:gd name="T34" fmla="*/ 101 w 102"/>
                <a:gd name="T35" fmla="*/ 19 h 93"/>
                <a:gd name="T36" fmla="*/ 81 w 102"/>
                <a:gd name="T37" fmla="*/ 0 h 93"/>
                <a:gd name="T38" fmla="*/ 62 w 102"/>
                <a:gd name="T39" fmla="*/ 12 h 93"/>
                <a:gd name="T40" fmla="*/ 33 w 102"/>
                <a:gd name="T41" fmla="*/ 13 h 93"/>
                <a:gd name="T42" fmla="*/ 18 w 102"/>
                <a:gd name="T43" fmla="*/ 48 h 93"/>
                <a:gd name="T44" fmla="*/ 2 w 102"/>
                <a:gd name="T45" fmla="*/ 66 h 93"/>
                <a:gd name="T46" fmla="*/ 13 w 102"/>
                <a:gd name="T4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2" h="93">
                  <a:moveTo>
                    <a:pt x="13" y="90"/>
                  </a:moveTo>
                  <a:cubicBezTo>
                    <a:pt x="16" y="92"/>
                    <a:pt x="19" y="93"/>
                    <a:pt x="22" y="93"/>
                  </a:cubicBezTo>
                  <a:cubicBezTo>
                    <a:pt x="24" y="93"/>
                    <a:pt x="25" y="93"/>
                    <a:pt x="27" y="92"/>
                  </a:cubicBezTo>
                  <a:cubicBezTo>
                    <a:pt x="29" y="91"/>
                    <a:pt x="30" y="89"/>
                    <a:pt x="29" y="86"/>
                  </a:cubicBezTo>
                  <a:cubicBezTo>
                    <a:pt x="28" y="84"/>
                    <a:pt x="25" y="83"/>
                    <a:pt x="23" y="84"/>
                  </a:cubicBezTo>
                  <a:cubicBezTo>
                    <a:pt x="22" y="84"/>
                    <a:pt x="20" y="84"/>
                    <a:pt x="18" y="82"/>
                  </a:cubicBezTo>
                  <a:cubicBezTo>
                    <a:pt x="14" y="79"/>
                    <a:pt x="10" y="73"/>
                    <a:pt x="11" y="67"/>
                  </a:cubicBezTo>
                  <a:cubicBezTo>
                    <a:pt x="12" y="61"/>
                    <a:pt x="19" y="57"/>
                    <a:pt x="25" y="54"/>
                  </a:cubicBezTo>
                  <a:cubicBezTo>
                    <a:pt x="26" y="54"/>
                    <a:pt x="27" y="53"/>
                    <a:pt x="28" y="52"/>
                  </a:cubicBezTo>
                  <a:cubicBezTo>
                    <a:pt x="28" y="51"/>
                    <a:pt x="28" y="50"/>
                    <a:pt x="28" y="49"/>
                  </a:cubicBezTo>
                  <a:cubicBezTo>
                    <a:pt x="22" y="32"/>
                    <a:pt x="31" y="24"/>
                    <a:pt x="37" y="21"/>
                  </a:cubicBezTo>
                  <a:cubicBezTo>
                    <a:pt x="47" y="17"/>
                    <a:pt x="58" y="18"/>
                    <a:pt x="60" y="22"/>
                  </a:cubicBezTo>
                  <a:cubicBezTo>
                    <a:pt x="61" y="23"/>
                    <a:pt x="63" y="24"/>
                    <a:pt x="65" y="24"/>
                  </a:cubicBezTo>
                  <a:cubicBezTo>
                    <a:pt x="66" y="23"/>
                    <a:pt x="68" y="22"/>
                    <a:pt x="68" y="21"/>
                  </a:cubicBezTo>
                  <a:cubicBezTo>
                    <a:pt x="71" y="13"/>
                    <a:pt x="76" y="9"/>
                    <a:pt x="81" y="9"/>
                  </a:cubicBezTo>
                  <a:cubicBezTo>
                    <a:pt x="86" y="10"/>
                    <a:pt x="91" y="14"/>
                    <a:pt x="92" y="22"/>
                  </a:cubicBezTo>
                  <a:cubicBezTo>
                    <a:pt x="93" y="24"/>
                    <a:pt x="96" y="26"/>
                    <a:pt x="98" y="25"/>
                  </a:cubicBezTo>
                  <a:cubicBezTo>
                    <a:pt x="101" y="24"/>
                    <a:pt x="102" y="22"/>
                    <a:pt x="101" y="19"/>
                  </a:cubicBezTo>
                  <a:cubicBezTo>
                    <a:pt x="98" y="8"/>
                    <a:pt x="91" y="0"/>
                    <a:pt x="81" y="0"/>
                  </a:cubicBezTo>
                  <a:cubicBezTo>
                    <a:pt x="74" y="0"/>
                    <a:pt x="67" y="4"/>
                    <a:pt x="62" y="12"/>
                  </a:cubicBezTo>
                  <a:cubicBezTo>
                    <a:pt x="55" y="7"/>
                    <a:pt x="42" y="8"/>
                    <a:pt x="33" y="13"/>
                  </a:cubicBezTo>
                  <a:cubicBezTo>
                    <a:pt x="22" y="18"/>
                    <a:pt x="13" y="30"/>
                    <a:pt x="18" y="48"/>
                  </a:cubicBezTo>
                  <a:cubicBezTo>
                    <a:pt x="6" y="53"/>
                    <a:pt x="2" y="61"/>
                    <a:pt x="2" y="66"/>
                  </a:cubicBezTo>
                  <a:cubicBezTo>
                    <a:pt x="0" y="76"/>
                    <a:pt x="6" y="85"/>
                    <a:pt x="13" y="90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40"/>
            <p:cNvSpPr>
              <a:spLocks/>
            </p:cNvSpPr>
            <p:nvPr/>
          </p:nvSpPr>
          <p:spPr bwMode="auto">
            <a:xfrm>
              <a:off x="-1851026" y="3940176"/>
              <a:ext cx="44450" cy="26988"/>
            </a:xfrm>
            <a:custGeom>
              <a:avLst/>
              <a:gdLst>
                <a:gd name="T0" fmla="*/ 9 w 34"/>
                <a:gd name="T1" fmla="*/ 21 h 21"/>
                <a:gd name="T2" fmla="*/ 33 w 34"/>
                <a:gd name="T3" fmla="*/ 7 h 21"/>
                <a:gd name="T4" fmla="*/ 31 w 34"/>
                <a:gd name="T5" fmla="*/ 1 h 21"/>
                <a:gd name="T6" fmla="*/ 25 w 34"/>
                <a:gd name="T7" fmla="*/ 3 h 21"/>
                <a:gd name="T8" fmla="*/ 6 w 34"/>
                <a:gd name="T9" fmla="*/ 11 h 21"/>
                <a:gd name="T10" fmla="*/ 1 w 34"/>
                <a:gd name="T11" fmla="*/ 15 h 21"/>
                <a:gd name="T12" fmla="*/ 5 w 34"/>
                <a:gd name="T13" fmla="*/ 21 h 21"/>
                <a:gd name="T14" fmla="*/ 9 w 34"/>
                <a:gd name="T1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1">
                  <a:moveTo>
                    <a:pt x="9" y="21"/>
                  </a:moveTo>
                  <a:cubicBezTo>
                    <a:pt x="15" y="21"/>
                    <a:pt x="27" y="19"/>
                    <a:pt x="33" y="7"/>
                  </a:cubicBezTo>
                  <a:cubicBezTo>
                    <a:pt x="34" y="5"/>
                    <a:pt x="33" y="2"/>
                    <a:pt x="31" y="1"/>
                  </a:cubicBezTo>
                  <a:cubicBezTo>
                    <a:pt x="29" y="0"/>
                    <a:pt x="26" y="1"/>
                    <a:pt x="25" y="3"/>
                  </a:cubicBezTo>
                  <a:cubicBezTo>
                    <a:pt x="19" y="13"/>
                    <a:pt x="7" y="12"/>
                    <a:pt x="6" y="11"/>
                  </a:cubicBezTo>
                  <a:cubicBezTo>
                    <a:pt x="4" y="11"/>
                    <a:pt x="1" y="13"/>
                    <a:pt x="1" y="15"/>
                  </a:cubicBezTo>
                  <a:cubicBezTo>
                    <a:pt x="0" y="18"/>
                    <a:pt x="2" y="20"/>
                    <a:pt x="5" y="21"/>
                  </a:cubicBezTo>
                  <a:cubicBezTo>
                    <a:pt x="5" y="21"/>
                    <a:pt x="6" y="21"/>
                    <a:pt x="9" y="21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41"/>
            <p:cNvSpPr>
              <a:spLocks/>
            </p:cNvSpPr>
            <p:nvPr/>
          </p:nvSpPr>
          <p:spPr bwMode="auto">
            <a:xfrm>
              <a:off x="-1979613" y="3954464"/>
              <a:ext cx="34925" cy="49213"/>
            </a:xfrm>
            <a:custGeom>
              <a:avLst/>
              <a:gdLst>
                <a:gd name="T0" fmla="*/ 6 w 27"/>
                <a:gd name="T1" fmla="*/ 29 h 38"/>
                <a:gd name="T2" fmla="*/ 6 w 27"/>
                <a:gd name="T3" fmla="*/ 29 h 38"/>
                <a:gd name="T4" fmla="*/ 2 w 27"/>
                <a:gd name="T5" fmla="*/ 33 h 38"/>
                <a:gd name="T6" fmla="*/ 6 w 27"/>
                <a:gd name="T7" fmla="*/ 38 h 38"/>
                <a:gd name="T8" fmla="*/ 6 w 27"/>
                <a:gd name="T9" fmla="*/ 38 h 38"/>
                <a:gd name="T10" fmla="*/ 24 w 27"/>
                <a:gd name="T11" fmla="*/ 28 h 38"/>
                <a:gd name="T12" fmla="*/ 22 w 27"/>
                <a:gd name="T13" fmla="*/ 9 h 38"/>
                <a:gd name="T14" fmla="*/ 5 w 27"/>
                <a:gd name="T15" fmla="*/ 1 h 38"/>
                <a:gd name="T16" fmla="*/ 1 w 27"/>
                <a:gd name="T17" fmla="*/ 6 h 38"/>
                <a:gd name="T18" fmla="*/ 6 w 27"/>
                <a:gd name="T19" fmla="*/ 10 h 38"/>
                <a:gd name="T20" fmla="*/ 15 w 27"/>
                <a:gd name="T21" fmla="*/ 14 h 38"/>
                <a:gd name="T22" fmla="*/ 15 w 27"/>
                <a:gd name="T23" fmla="*/ 24 h 38"/>
                <a:gd name="T24" fmla="*/ 6 w 27"/>
                <a:gd name="T2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8">
                  <a:moveTo>
                    <a:pt x="6" y="29"/>
                  </a:moveTo>
                  <a:cubicBezTo>
                    <a:pt x="6" y="29"/>
                    <a:pt x="6" y="29"/>
                    <a:pt x="6" y="29"/>
                  </a:cubicBezTo>
                  <a:cubicBezTo>
                    <a:pt x="4" y="29"/>
                    <a:pt x="2" y="31"/>
                    <a:pt x="2" y="33"/>
                  </a:cubicBezTo>
                  <a:cubicBezTo>
                    <a:pt x="2" y="36"/>
                    <a:pt x="4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14" y="38"/>
                    <a:pt x="20" y="34"/>
                    <a:pt x="24" y="28"/>
                  </a:cubicBezTo>
                  <a:cubicBezTo>
                    <a:pt x="27" y="22"/>
                    <a:pt x="26" y="15"/>
                    <a:pt x="22" y="9"/>
                  </a:cubicBezTo>
                  <a:cubicBezTo>
                    <a:pt x="18" y="3"/>
                    <a:pt x="12" y="0"/>
                    <a:pt x="5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1" y="9"/>
                    <a:pt x="3" y="11"/>
                    <a:pt x="6" y="10"/>
                  </a:cubicBezTo>
                  <a:cubicBezTo>
                    <a:pt x="11" y="10"/>
                    <a:pt x="13" y="12"/>
                    <a:pt x="15" y="14"/>
                  </a:cubicBezTo>
                  <a:cubicBezTo>
                    <a:pt x="17" y="17"/>
                    <a:pt x="17" y="21"/>
                    <a:pt x="15" y="24"/>
                  </a:cubicBezTo>
                  <a:cubicBezTo>
                    <a:pt x="14" y="27"/>
                    <a:pt x="11" y="29"/>
                    <a:pt x="6" y="29"/>
                  </a:cubicBezTo>
                  <a:close/>
                </a:path>
              </a:pathLst>
            </a:custGeom>
            <a:solidFill>
              <a:srgbClr val="EC8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6382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17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ifcGQW9EykCBpFVlYYL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8kx0oBkFyY4mm_4Wl7Q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VYNZPJS.QEb_617ZS30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bwm7nEqw69AhGmOstL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GMYKkSbWDh.a5gwd.H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ToYQIXGIobRMPAlZ_eA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RlhWQQBkbCbp2wE7OSC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EcnImgNQlI91W_P27w.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.R4ZzTY6X5BW3ZhJSPN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it99C1bymIj23jMItQu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k84ZiCtoCvcetplB13F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6ktlHffBx_CKHn9Eamh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r4ry0HoZrCtzh0meH9l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bV7PYFAPpnOtMBelAnJn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Q68A9tUb0RfAlucpQ_tu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1mHBxo4oqSZ1TDsZM59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36In1lhGjL8WePx7TDGp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chu3jCPOFEdaIsrxVj8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OPi9utlK99nESZLfWdS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1PKeqr.FV0AaCrRFZju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efot0.3nZaLk8L.vK8C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zp1SB3BpwhB1wLKJywO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Ja2VtF3sLgboZyfRCZt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kIW54hOIhIUvm22Qayv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7NYRvB.IFXxWL52p3wiZ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L9VxJHVm32SFmYwWjJn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qb2aB3jhpPiBjtmUNDF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9fX.7Q5HGrdQSrmF0Jjv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SDnxITDupO8za5A1Me6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kMIRAzytQkso8oqJt1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bioJhunBOzGScjAnT7h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Gy73CSfHc0NFd_ep9Yv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r3iBGGBFLsNXoOUWzT9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2Ieg_H54KCdpB0MPx1XO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CMDeSvUTIQaiCtXzuSo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3_ZHC7K_ZBhzz_Te3FC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me7.QmYty.8gTu_1KYE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1aLEwNiAc8a0sp017gI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vsq7qKzlmFZkk_Ewxn_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ToYQIXGIobRMPAlZ_eA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LKTCLTHOBehd453uwsD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VbKP3nMMn8MdHtGOso8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Ir57MgpGTPy3UBfQsul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3ozX7Db0aDRkh97t5AlY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IKCLiazkJjrt_CehGFg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tc.U3IlsYbQXAIXj1C9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.z3GG1TBvJWIDg0Lx3l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RyQuLNsmC_0bD9571_2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LlS4r_rvvmPucfZc9Nc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lhGc4RGspAlDtiZ1XAC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KIBJEakvyd3agM5vpkXE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vhwDYTKTQ8r0R7hNrQ.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RpwAxi8ehQR1rQ.V_pQ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kjEOtiQnJg5tCjyTSMK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TBGkoUQe9jit.36wuY0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6bXcvelaaIdc8xalDGF3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RmmfFd__llPwkSjgp9BQ"/>
</p:tagLst>
</file>

<file path=ppt/theme/theme1.xml><?xml version="1.0" encoding="utf-8"?>
<a:theme xmlns:a="http://schemas.openxmlformats.org/drawingml/2006/main" name="ERG">
  <a:themeElements>
    <a:clrScheme name="ERG Final">
      <a:dk1>
        <a:srgbClr val="32373C"/>
      </a:dk1>
      <a:lt1>
        <a:srgbClr val="FFFFFF"/>
      </a:lt1>
      <a:dk2>
        <a:srgbClr val="5A6469"/>
      </a:dk2>
      <a:lt2>
        <a:srgbClr val="FFFFFF"/>
      </a:lt2>
      <a:accent1>
        <a:srgbClr val="EF7F1A"/>
      </a:accent1>
      <a:accent2>
        <a:srgbClr val="FF9E29"/>
      </a:accent2>
      <a:accent3>
        <a:srgbClr val="32373C"/>
      </a:accent3>
      <a:accent4>
        <a:srgbClr val="5A6469"/>
      </a:accent4>
      <a:accent5>
        <a:srgbClr val="003751"/>
      </a:accent5>
      <a:accent6>
        <a:srgbClr val="DB1516"/>
      </a:accent6>
      <a:hlink>
        <a:srgbClr val="008E22"/>
      </a:hlink>
      <a:folHlink>
        <a:srgbClr val="009FB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 w="9525"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/>
      <a:bodyPr lIns="0" tIns="0" rIns="0" bIns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Policy Auditing</Name>
    <Synchronization>Synchronous</Synchronization>
    <Type>10001</Type>
    <SequenceNumber>1100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Version=15.0.0.0,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Version=15.0.0.0, Culture=neutral, PublicKeyToken=71e9bce111e9429c</Assembly>
    <Class>Microsoft.Office.RecordsManagement.Internal.AuditHandler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794720A19038744BE4039F7392C9B77" ma:contentTypeVersion="10" ma:contentTypeDescription="Создание документа." ma:contentTypeScope="" ma:versionID="30c03a8721c12eacc24a4a6a7491c3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E9259E-8913-4708-9914-EFCBA75FBF0B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A05551B4-AD16-4790-82A0-136B53B4622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59FDFC5-1C9A-462A-8FAB-67717836E0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6428FF1-E99D-4EF7-A766-214CFC74A516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DF3B93DC-082C-4AC1-8475-3734DF0141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38414</TotalTime>
  <Words>2662</Words>
  <Application>Microsoft Office PowerPoint</Application>
  <PresentationFormat>Широкоэкранный</PresentationFormat>
  <Paragraphs>707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(Основной текст)</vt:lpstr>
      <vt:lpstr>Calibri</vt:lpstr>
      <vt:lpstr>Montserrat</vt:lpstr>
      <vt:lpstr>Open Sans</vt:lpstr>
      <vt:lpstr>Times New Roman</vt:lpstr>
      <vt:lpstr>Verdana</vt:lpstr>
      <vt:lpstr>Wingdings</vt:lpstr>
      <vt:lpstr>ERG</vt:lpstr>
      <vt:lpstr>Слайд think-cell</vt:lpstr>
      <vt:lpstr>Презентация PowerPoint</vt:lpstr>
      <vt:lpstr>Жалпы мәліметтер </vt:lpstr>
      <vt:lpstr>Инвестициялық бағдарламаның орындалуы туралы ақпарат</vt:lpstr>
      <vt:lpstr>2024 жылдың қорытындысы бойынша бекітілген инвестициялық бағдарламаның орындалуы туралы ақпарат (1/2)</vt:lpstr>
      <vt:lpstr>2024 жылдың қорытындысы бойынша бекітілген инвестициялық бағдарламаның орындалуы туралы ақпарат (2/2)</vt:lpstr>
      <vt:lpstr>2023 - 2027 жылдарға арналған "Качары кені" АҚ жылу энергиясын өндіру жөніндегі инвестициялық бағдарламасы</vt:lpstr>
      <vt:lpstr>2024 жылдың қорытындысы бойынша Қашар к. жылу энергиясын өндіру жөніндегі қызметке бекітілген тарифтік сметаның бап бойынша орындалуы туралы ақпарат</vt:lpstr>
      <vt:lpstr>Реттелетін қызметтердің сапасы мен сенімділігі көрсеткіштерінің сақталуы және 2024 жылдың қорытындысы бойынша қызмет тиімділігінің көрсеткіштеріне қол жеткізу туралы ақпарат</vt:lpstr>
      <vt:lpstr>2024 жылдың қорытындысы бойынша реттелетін қызметтің негізгі қаржы-экономикалық көрсеткіштері туралы ұсынылған реттелетін қызметтердің көлемі туралы ақпарат</vt:lpstr>
      <vt:lpstr>Реттеліп көрсетілетін қызметтерді тұтынушылармен жүргізілетін жұмыс туралы ақпарат</vt:lpstr>
      <vt:lpstr>Қызметтің перспективалары (даму жоспарлары), оның ішінде реттеліп көрсетілетін қызметтер саласындағы тарифтердің ықтимал өзгерістері </vt:lpstr>
      <vt:lpstr>Көрсетілетін реттелетін қызметтердің сапасы туралы ақпарат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Donchenko</dc:creator>
  <cp:lastModifiedBy>Пользователь</cp:lastModifiedBy>
  <cp:revision>1468</cp:revision>
  <dcterms:created xsi:type="dcterms:W3CDTF">2017-11-25T12:09:27Z</dcterms:created>
  <dcterms:modified xsi:type="dcterms:W3CDTF">2025-04-13T16:31:01Z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0x010100D794720A19038744BE4039F7392C9B77</vt:lpwstr>
  </property>
</Properties>
</file>